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86" r:id="rId3"/>
    <p:sldId id="266" r:id="rId4"/>
    <p:sldId id="262" r:id="rId5"/>
    <p:sldId id="258" r:id="rId6"/>
    <p:sldId id="257" r:id="rId7"/>
    <p:sldId id="279" r:id="rId8"/>
    <p:sldId id="298" r:id="rId9"/>
    <p:sldId id="299" r:id="rId10"/>
    <p:sldId id="300" r:id="rId11"/>
    <p:sldId id="259" r:id="rId12"/>
    <p:sldId id="277" r:id="rId13"/>
    <p:sldId id="261" r:id="rId14"/>
    <p:sldId id="301" r:id="rId15"/>
    <p:sldId id="304" r:id="rId16"/>
    <p:sldId id="302" r:id="rId17"/>
    <p:sldId id="263" r:id="rId18"/>
    <p:sldId id="278" r:id="rId19"/>
    <p:sldId id="264" r:id="rId20"/>
    <p:sldId id="265" r:id="rId21"/>
    <p:sldId id="269" r:id="rId22"/>
    <p:sldId id="270" r:id="rId23"/>
    <p:sldId id="271" r:id="rId24"/>
    <p:sldId id="272" r:id="rId25"/>
    <p:sldId id="273" r:id="rId26"/>
    <p:sldId id="275" r:id="rId27"/>
    <p:sldId id="276" r:id="rId28"/>
    <p:sldId id="281" r:id="rId29"/>
    <p:sldId id="282" r:id="rId30"/>
    <p:sldId id="283" r:id="rId31"/>
    <p:sldId id="284" r:id="rId32"/>
    <p:sldId id="296" r:id="rId33"/>
    <p:sldId id="309" r:id="rId34"/>
    <p:sldId id="285" r:id="rId35"/>
    <p:sldId id="303" r:id="rId36"/>
    <p:sldId id="287" r:id="rId37"/>
    <p:sldId id="305" r:id="rId38"/>
    <p:sldId id="288" r:id="rId39"/>
    <p:sldId id="306" r:id="rId40"/>
    <p:sldId id="289" r:id="rId41"/>
    <p:sldId id="307" r:id="rId42"/>
    <p:sldId id="290" r:id="rId43"/>
    <p:sldId id="308" r:id="rId44"/>
    <p:sldId id="291" r:id="rId45"/>
    <p:sldId id="292" r:id="rId46"/>
    <p:sldId id="293" r:id="rId47"/>
    <p:sldId id="294" r:id="rId48"/>
    <p:sldId id="295" r:id="rId49"/>
    <p:sldId id="297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96"/>
    <p:restoredTop sz="94721"/>
  </p:normalViewPr>
  <p:slideViewPr>
    <p:cSldViewPr snapToGrid="0" snapToObjects="1">
      <p:cViewPr>
        <p:scale>
          <a:sx n="100" d="100"/>
          <a:sy n="100" d="100"/>
        </p:scale>
        <p:origin x="384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AFE24 SSURROUND AIR" pitchFamily="2" charset="-127"/>
                <a:ea typeface="CAFE24 SSURROUND AIR" pitchFamily="2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AFE24 SSURROUND AIR" pitchFamily="2" charset="-127"/>
                <a:ea typeface="CAFE24 SSURROUND AIR" pitchFamily="2" charset="-127"/>
              </a:defRPr>
            </a:lvl1pPr>
          </a:lstStyle>
          <a:p>
            <a:fld id="{D4E54841-DFF5-0840-890B-D5BDFB14FB42}" type="datetimeFigureOut">
              <a:rPr kumimoji="1" lang="ko-KR" altLang="en-US" smtClean="0"/>
              <a:pPr/>
              <a:t>2022. 7. 12.</a:t>
            </a:fld>
            <a:endParaRPr kumimoji="1"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AFE24 SSURROUND AIR" pitchFamily="2" charset="-127"/>
                <a:ea typeface="CAFE24 SSURROUND AIR" pitchFamily="2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AFE24 SSURROUND AIR" pitchFamily="2" charset="-127"/>
                <a:ea typeface="CAFE24 SSURROUND AIR" pitchFamily="2" charset="-127"/>
              </a:defRPr>
            </a:lvl1pPr>
          </a:lstStyle>
          <a:p>
            <a:fld id="{9E77A3CF-2CA2-A740-8EC1-12530E75EC55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9995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b="0" i="0" kern="1200">
        <a:solidFill>
          <a:schemeClr val="tx1"/>
        </a:solidFill>
        <a:latin typeface="CAFE24 SSURROUND AIR" pitchFamily="2" charset="-127"/>
        <a:ea typeface="CAFE24 SSURROUND AIR" pitchFamily="2" charset="-127"/>
        <a:cs typeface="+mn-cs"/>
      </a:defRPr>
    </a:lvl1pPr>
    <a:lvl2pPr marL="457200" algn="l" defTabSz="914400" rtl="0" eaLnBrk="1" latinLnBrk="1" hangingPunct="1">
      <a:defRPr sz="1200" b="0" i="0" kern="1200">
        <a:solidFill>
          <a:schemeClr val="tx1"/>
        </a:solidFill>
        <a:latin typeface="CAFE24 SSURROUND AIR" pitchFamily="2" charset="-127"/>
        <a:ea typeface="CAFE24 SSURROUND AIR" pitchFamily="2" charset="-127"/>
        <a:cs typeface="+mn-cs"/>
      </a:defRPr>
    </a:lvl2pPr>
    <a:lvl3pPr marL="914400" algn="l" defTabSz="914400" rtl="0" eaLnBrk="1" latinLnBrk="1" hangingPunct="1">
      <a:defRPr sz="1200" b="0" i="0" kern="1200">
        <a:solidFill>
          <a:schemeClr val="tx1"/>
        </a:solidFill>
        <a:latin typeface="CAFE24 SSURROUND AIR" pitchFamily="2" charset="-127"/>
        <a:ea typeface="CAFE24 SSURROUND AIR" pitchFamily="2" charset="-127"/>
        <a:cs typeface="+mn-cs"/>
      </a:defRPr>
    </a:lvl3pPr>
    <a:lvl4pPr marL="1371600" algn="l" defTabSz="914400" rtl="0" eaLnBrk="1" latinLnBrk="1" hangingPunct="1">
      <a:defRPr sz="1200" b="0" i="0" kern="1200">
        <a:solidFill>
          <a:schemeClr val="tx1"/>
        </a:solidFill>
        <a:latin typeface="CAFE24 SSURROUND AIR" pitchFamily="2" charset="-127"/>
        <a:ea typeface="CAFE24 SSURROUND AIR" pitchFamily="2" charset="-127"/>
        <a:cs typeface="+mn-cs"/>
      </a:defRPr>
    </a:lvl4pPr>
    <a:lvl5pPr marL="1828800" algn="l" defTabSz="914400" rtl="0" eaLnBrk="1" latinLnBrk="1" hangingPunct="1">
      <a:defRPr sz="1200" b="0" i="0" kern="1200">
        <a:solidFill>
          <a:schemeClr val="tx1"/>
        </a:solidFill>
        <a:latin typeface="CAFE24 SSURROUND AIR" pitchFamily="2" charset="-127"/>
        <a:ea typeface="CAFE24 SSURROUND AIR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7A3CF-2CA2-A740-8EC1-12530E75EC55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023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7A3CF-2CA2-A740-8EC1-12530E75EC55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15150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7A3CF-2CA2-A740-8EC1-12530E75EC55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5301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구독중인 객체의 메모리 할당을 해제하며 이벤트 구독을 중지하는 역할을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7A3CF-2CA2-A740-8EC1-12530E75EC55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650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52972-6442-EE4A-AF47-59B8846BBA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D1B9B7-F28D-2649-AEB3-8F60347852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D6A436-FAFB-AE43-9FDE-BAC2D39B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F3202-6E20-E24D-9DEB-82DD150D42C4}" type="datetimeFigureOut">
              <a:rPr kumimoji="1" lang="ko-KR" altLang="en-US" smtClean="0"/>
              <a:t>2022. 7. 12.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98E7AA-89B7-9448-A28F-A485F7000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7BE617-0579-BC49-A7E8-210B12A64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A115-7AAC-B74E-AD11-37D575BAF2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9235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86AFB9-44D9-A44A-A70F-911C6E257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403230-657A-A142-A072-C5ED73266F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8A6E4E-7310-1540-ACEF-2826B3388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F3202-6E20-E24D-9DEB-82DD150D42C4}" type="datetimeFigureOut">
              <a:rPr kumimoji="1" lang="ko-KR" altLang="en-US" smtClean="0"/>
              <a:t>2022. 7. 12.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4EA379-5507-3A4F-A581-8482010C6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65BAED-E044-0045-B65A-7ECEC6FD2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A115-7AAC-B74E-AD11-37D575BAF2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1209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756A429-0F5B-BD43-B76E-D8FB3FB5B8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41043CA-5E38-2043-8EE4-F15183D467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01DF01-C23E-BD4A-BE46-1FD53763E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F3202-6E20-E24D-9DEB-82DD150D42C4}" type="datetimeFigureOut">
              <a:rPr kumimoji="1" lang="ko-KR" altLang="en-US" smtClean="0"/>
              <a:t>2022. 7. 12.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DF2FA1-D015-A640-9370-F77A4100B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5A7452-F841-4246-88FC-55494FEA2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A115-7AAC-B74E-AD11-37D575BAF2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7321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26555-24B1-D047-86B2-029FCFF4A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965F47-FCC9-7941-B5F8-2842D0204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2CC7C0-5030-5A4B-BC2B-9E681171E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F3202-6E20-E24D-9DEB-82DD150D42C4}" type="datetimeFigureOut">
              <a:rPr kumimoji="1" lang="ko-KR" altLang="en-US" smtClean="0"/>
              <a:t>2022. 7. 12.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385023-A91D-CD49-99E2-AE1C1A544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4DE279-33AA-B64B-B566-D155C6D2A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A115-7AAC-B74E-AD11-37D575BAF2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9226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D58B0E-B33B-3A4A-9EFC-65270CD8C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60D72E-6F0D-8544-8C43-7792DEDF9F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EE4F81-81E9-7140-96D8-6238D4B18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F3202-6E20-E24D-9DEB-82DD150D42C4}" type="datetimeFigureOut">
              <a:rPr kumimoji="1" lang="ko-KR" altLang="en-US" smtClean="0"/>
              <a:t>2022. 7. 12.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2D5F33-B192-A547-AE0D-9F2190594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2DEA9A-2F76-BB49-9325-50512A2BE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A115-7AAC-B74E-AD11-37D575BAF2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7097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EA5321-EB5F-4242-AF1C-105F1E17E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90D9E5-297F-8946-AE39-CD475D8D32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41B2A79-CE80-0840-B93B-41620B11AB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478B06-870E-5140-BF29-A82B3FFC0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F3202-6E20-E24D-9DEB-82DD150D42C4}" type="datetimeFigureOut">
              <a:rPr kumimoji="1" lang="ko-KR" altLang="en-US" smtClean="0"/>
              <a:t>2022. 7. 12.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D1769B-57FB-EE4F-AB58-35F4DEE03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9B02E6-A1BE-1442-8A6A-4E972BF65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A115-7AAC-B74E-AD11-37D575BAF2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3911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4E1335-CA08-B942-81D6-B1D12B868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9F8C5E-C839-874F-AB9A-3B70C4794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E235C5-6636-D34F-AA5F-7CE8896ADD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39ACDD-FB82-0B4E-BCE2-926E247E09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077CC8-B60B-3B49-9FDE-022DEA70AF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BF73CC-D913-9747-A421-A2ABCDC54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F3202-6E20-E24D-9DEB-82DD150D42C4}" type="datetimeFigureOut">
              <a:rPr kumimoji="1" lang="ko-KR" altLang="en-US" smtClean="0"/>
              <a:t>2022. 7. 12.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81679EE-968F-EC40-A53C-2606D5255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A98EF79-BFC7-5E40-BAF3-3A53DF40E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A115-7AAC-B74E-AD11-37D575BAF2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6523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E0F341-9710-E245-917E-619ADB5D1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54E0103-676A-D644-9B68-6C1E49392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F3202-6E20-E24D-9DEB-82DD150D42C4}" type="datetimeFigureOut">
              <a:rPr kumimoji="1" lang="ko-KR" altLang="en-US" smtClean="0"/>
              <a:t>2022. 7. 12.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C4A9B0B-C313-A74D-956A-C9E4529D3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AE5039-214A-3442-882C-E922AA925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A115-7AAC-B74E-AD11-37D575BAF2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6788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63AA47-B7A3-5443-A68B-3BA2DAD1A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F3202-6E20-E24D-9DEB-82DD150D42C4}" type="datetimeFigureOut">
              <a:rPr kumimoji="1" lang="ko-KR" altLang="en-US" smtClean="0"/>
              <a:t>2022. 7. 12.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026C7AD-DF44-A843-84A1-C672AD789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C3136D-CE58-474C-B792-6C41E2E91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A115-7AAC-B74E-AD11-37D575BAF2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5989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0EB438-2B1E-334C-8827-217B7CFF0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DA28B0-4133-3346-91DE-55A55730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C74160-0AB9-264C-8946-7DFC96D9F5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DC6F06-B02F-4548-A193-F8245865B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F3202-6E20-E24D-9DEB-82DD150D42C4}" type="datetimeFigureOut">
              <a:rPr kumimoji="1" lang="ko-KR" altLang="en-US" smtClean="0"/>
              <a:t>2022. 7. 12.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07C42F-621B-9A4C-83E2-20E45BFA1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AE90C8-AF66-9F4A-8481-051B0ED93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A115-7AAC-B74E-AD11-37D575BAF2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0195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3B7213-37B3-1448-828A-EA56EA7EE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1AA801D-8EED-0846-BF2F-32BBF698DE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C2D031-39E3-3C4B-B91F-1356A142B3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31CB23-6F38-184E-AFED-F0DBB275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F3202-6E20-E24D-9DEB-82DD150D42C4}" type="datetimeFigureOut">
              <a:rPr kumimoji="1" lang="ko-KR" altLang="en-US" smtClean="0"/>
              <a:t>2022. 7. 12.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6FD3DF-4F93-1D4F-9736-ED85643A3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F6D75D-7F6F-E745-9078-A516327CA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A115-7AAC-B74E-AD11-37D575BAF2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257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B38712-4F22-E442-B757-8B6866411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FB26AD-441B-094A-8F69-A7E403300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E8481C-5B90-E44A-A0AC-5FDA3DE94D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CAFE24 SSURROUND AIR" pitchFamily="2" charset="-127"/>
                <a:ea typeface="CAFE24 SSURROUND AIR" pitchFamily="2" charset="-127"/>
              </a:defRPr>
            </a:lvl1pPr>
          </a:lstStyle>
          <a:p>
            <a:fld id="{360F3202-6E20-E24D-9DEB-82DD150D42C4}" type="datetimeFigureOut">
              <a:rPr kumimoji="1" lang="ko-KR" altLang="en-US" smtClean="0"/>
              <a:pPr/>
              <a:t>2022. 7. 12.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8AF6CF-4497-514C-8F7A-908B6280CB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CAFE24 SSURROUND AIR" pitchFamily="2" charset="-127"/>
                <a:ea typeface="CAFE24 SSURROUND AIR" pitchFamily="2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E83389-076D-A44D-92FF-B3328984E2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CAFE24 SSURROUND AIR" pitchFamily="2" charset="-127"/>
                <a:ea typeface="CAFE24 SSURROUND AIR" pitchFamily="2" charset="-127"/>
              </a:defRPr>
            </a:lvl1pPr>
          </a:lstStyle>
          <a:p>
            <a:fld id="{30ABA115-7AAC-B74E-AD11-37D575BAF25E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6316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CAFE24 SSURROUND AIR" pitchFamily="2" charset="-127"/>
          <a:ea typeface="CAFE24 SSURROUND AIR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CAFE24 SSURROUND AIR" pitchFamily="2" charset="-127"/>
          <a:ea typeface="CAFE24 SSURROUND AIR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CAFE24 SSURROUND AIR" pitchFamily="2" charset="-127"/>
          <a:ea typeface="CAFE24 SSURROUND AIR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AFE24 SSURROUND AIR" pitchFamily="2" charset="-127"/>
          <a:ea typeface="CAFE24 SSURROUND AIR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AFE24 SSURROUND AIR" pitchFamily="2" charset="-127"/>
          <a:ea typeface="CAFE24 SSURROUND AIR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AFE24 SSURROUND AIR" pitchFamily="2" charset="-127"/>
          <a:ea typeface="CAFE24 SSURROUND AIR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5CCBE-E4F8-2842-A2F5-79C1DE596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779" y="823897"/>
            <a:ext cx="4572000" cy="1322817"/>
          </a:xfrm>
        </p:spPr>
        <p:txBody>
          <a:bodyPr>
            <a:normAutofit/>
          </a:bodyPr>
          <a:lstStyle/>
          <a:p>
            <a:r>
              <a:rPr kumimoji="1" lang="en-US" altLang="ko-KR" sz="80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RxSwift</a:t>
            </a:r>
            <a:r>
              <a:rPr kumimoji="1" lang="en-US" altLang="ko-KR" sz="8000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endParaRPr kumimoji="1" lang="ko-KR" altLang="en-US" sz="80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12DB359-8E9D-1647-A3E1-B91DB94C4F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4129" y="2146714"/>
            <a:ext cx="2677297" cy="533359"/>
          </a:xfrm>
        </p:spPr>
        <p:txBody>
          <a:bodyPr/>
          <a:lstStyle/>
          <a:p>
            <a:r>
              <a:rPr kumimoji="1" lang="en-US" altLang="ko-KR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&lt;</a:t>
            </a:r>
            <a:r>
              <a:rPr kumimoji="1" lang="ko-KR" alt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맛만 보자고</a:t>
            </a:r>
            <a:r>
              <a:rPr kumimoji="1" lang="en-US" altLang="ko-KR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&gt;</a:t>
            </a:r>
            <a:endParaRPr kumimoji="1" lang="ko-KR" altLang="en-US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0EF7A-D08E-5D48-B99D-BBF609FC4A58}"/>
              </a:ext>
            </a:extLst>
          </p:cNvPr>
          <p:cNvSpPr txBox="1"/>
          <p:nvPr/>
        </p:nvSpPr>
        <p:spPr>
          <a:xfrm>
            <a:off x="8909223" y="5252307"/>
            <a:ext cx="2829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accent1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서비스 플랫폼 사업본부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78E06C-AA11-4A4D-9381-929DD51DF04B}"/>
              </a:ext>
            </a:extLst>
          </p:cNvPr>
          <p:cNvSpPr txBox="1"/>
          <p:nvPr/>
        </p:nvSpPr>
        <p:spPr>
          <a:xfrm>
            <a:off x="8909223" y="5621639"/>
            <a:ext cx="2829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>
                <a:solidFill>
                  <a:schemeClr val="accent1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이명직</a:t>
            </a:r>
            <a:r>
              <a:rPr kumimoji="1" lang="ko-KR" altLang="en-US" dirty="0">
                <a:solidFill>
                  <a:schemeClr val="accent1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전임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CAACC3-5F72-3646-A154-711BC368E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178" y="2986351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238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8B084FB-45FE-BC43-8DC9-0CFA51835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5702063-28C2-E142-9F1F-A30500D54FA8}"/>
              </a:ext>
            </a:extLst>
          </p:cNvPr>
          <p:cNvSpPr txBox="1"/>
          <p:nvPr/>
        </p:nvSpPr>
        <p:spPr>
          <a:xfrm>
            <a:off x="783771" y="304800"/>
            <a:ext cx="319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Rx? - 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코드 </a:t>
            </a:r>
            <a:r>
              <a:rPr kumimoji="1" lang="ko-KR" altLang="en-US" sz="2000" dirty="0" err="1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간결화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445F732-74C0-E249-A79F-D5C119E6B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" y="975502"/>
            <a:ext cx="10362730" cy="27745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51870C-56FC-FC45-9513-638DD90ABB91}"/>
              </a:ext>
            </a:extLst>
          </p:cNvPr>
          <p:cNvSpPr txBox="1"/>
          <p:nvPr/>
        </p:nvSpPr>
        <p:spPr>
          <a:xfrm>
            <a:off x="783770" y="3758238"/>
            <a:ext cx="4748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Rx</a:t>
            </a:r>
            <a:r>
              <a:rPr kumimoji="1" lang="ko-KR" altLang="en-US" sz="1600" dirty="0" err="1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를</a:t>
            </a:r>
            <a:r>
              <a:rPr kumimoji="1" lang="ko-KR" altLang="en-US" sz="16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사용한 </a:t>
            </a:r>
            <a:r>
              <a:rPr kumimoji="1" lang="en-US" altLang="ko-KR" sz="1600" dirty="0" err="1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TableView</a:t>
            </a:r>
            <a:r>
              <a:rPr kumimoji="1" lang="en-US" altLang="ko-KR" sz="16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</a:t>
            </a:r>
            <a:r>
              <a:rPr kumimoji="1" lang="en-US" altLang="ko-KR" sz="1600" dirty="0" err="1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DataSource</a:t>
            </a:r>
            <a:r>
              <a:rPr kumimoji="1" lang="ko-KR" altLang="en-US" sz="16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연결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2C1648-F3A7-5044-8BF5-D04AA0DD34EA}"/>
              </a:ext>
            </a:extLst>
          </p:cNvPr>
          <p:cNvSpPr txBox="1"/>
          <p:nvPr/>
        </p:nvSpPr>
        <p:spPr>
          <a:xfrm>
            <a:off x="8604504" y="6389750"/>
            <a:ext cx="3487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Next Step : Driver vs Signal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2122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3386B12-6585-2946-8557-B688ACF63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A8D816-8F7B-AE45-BBA2-2C8AE28EED86}"/>
              </a:ext>
            </a:extLst>
          </p:cNvPr>
          <p:cNvSpPr txBox="1"/>
          <p:nvPr/>
        </p:nvSpPr>
        <p:spPr>
          <a:xfrm>
            <a:off x="783771" y="304800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Keyword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2196B8-DEE4-DE42-8EEC-B04E49AE917D}"/>
              </a:ext>
            </a:extLst>
          </p:cNvPr>
          <p:cNvSpPr txBox="1"/>
          <p:nvPr/>
        </p:nvSpPr>
        <p:spPr>
          <a:xfrm>
            <a:off x="3200105" y="1558746"/>
            <a:ext cx="14528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latin typeface="CAFE24 SSURROUND AIR" pitchFamily="2" charset="-127"/>
                <a:ea typeface="CAFE24 SSURROUND AIR" pitchFamily="2" charset="-127"/>
              </a:rPr>
              <a:t>Observer</a:t>
            </a:r>
            <a:endParaRPr kumimoji="1" lang="ko-KR" altLang="en-US" sz="2000" b="1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7660C8-C2D5-964C-A2C8-BE6816FDEB5A}"/>
              </a:ext>
            </a:extLst>
          </p:cNvPr>
          <p:cNvSpPr txBox="1"/>
          <p:nvPr/>
        </p:nvSpPr>
        <p:spPr>
          <a:xfrm>
            <a:off x="3200105" y="2053924"/>
            <a:ext cx="1720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latin typeface="CAFE24 SSURROUND AIR" pitchFamily="2" charset="-127"/>
                <a:ea typeface="CAFE24 SSURROUND AIR" pitchFamily="2" charset="-127"/>
              </a:rPr>
              <a:t>Observable</a:t>
            </a:r>
            <a:endParaRPr kumimoji="1" lang="ko-KR" altLang="en-US" sz="2000" b="1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1F0548-1D64-D745-9AE7-CB0AF0515196}"/>
              </a:ext>
            </a:extLst>
          </p:cNvPr>
          <p:cNvSpPr txBox="1"/>
          <p:nvPr/>
        </p:nvSpPr>
        <p:spPr>
          <a:xfrm>
            <a:off x="3209814" y="2549102"/>
            <a:ext cx="2886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latin typeface="CAFE24 SSURROUND AIR" pitchFamily="2" charset="-127"/>
                <a:ea typeface="CAFE24 SSURROUND AIR" pitchFamily="2" charset="-127"/>
              </a:rPr>
              <a:t>Subscribe</a:t>
            </a:r>
            <a:endParaRPr kumimoji="1" lang="ko-KR" altLang="en-US" sz="2000" b="1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38698E-646A-4047-AD8B-8ED83F03BE76}"/>
              </a:ext>
            </a:extLst>
          </p:cNvPr>
          <p:cNvSpPr txBox="1"/>
          <p:nvPr/>
        </p:nvSpPr>
        <p:spPr>
          <a:xfrm>
            <a:off x="781813" y="3507909"/>
            <a:ext cx="6395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ReactiveX</a:t>
            </a:r>
            <a:r>
              <a:rPr kumimoji="1"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의 기본적인 흐름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CDF669-11F0-6041-AAB4-6BB5010C6F7C}"/>
              </a:ext>
            </a:extLst>
          </p:cNvPr>
          <p:cNvSpPr txBox="1"/>
          <p:nvPr/>
        </p:nvSpPr>
        <p:spPr>
          <a:xfrm>
            <a:off x="781814" y="3977465"/>
            <a:ext cx="3480004" cy="378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 err="1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옵저버</a:t>
            </a:r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는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ko-KR" altLang="en-US" b="1" dirty="0" err="1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옵저버블</a:t>
            </a:r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을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구독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한다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!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C2A7E0-5762-6D40-BB66-A1C1655F8516}"/>
              </a:ext>
            </a:extLst>
          </p:cNvPr>
          <p:cNvSpPr txBox="1"/>
          <p:nvPr/>
        </p:nvSpPr>
        <p:spPr>
          <a:xfrm>
            <a:off x="781813" y="4389578"/>
            <a:ext cx="6007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옵저버는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옵저버블이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방출하는 모든 아이템에 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반응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한다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!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0D8F498-6F06-3F45-902B-36952AE3A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13" y="948760"/>
            <a:ext cx="2222500" cy="203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2B6CF4-5A36-854A-BCE9-764C5D4C3244}"/>
              </a:ext>
            </a:extLst>
          </p:cNvPr>
          <p:cNvSpPr txBox="1"/>
          <p:nvPr/>
        </p:nvSpPr>
        <p:spPr>
          <a:xfrm>
            <a:off x="5094698" y="157413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관측자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EAA349-B280-6748-8722-EE1EFEFCE656}"/>
              </a:ext>
            </a:extLst>
          </p:cNvPr>
          <p:cNvSpPr txBox="1"/>
          <p:nvPr/>
        </p:nvSpPr>
        <p:spPr>
          <a:xfrm>
            <a:off x="5116428" y="2069313"/>
            <a:ext cx="1448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관측 가능한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78A48A-2C5B-384F-BC74-749FF7810AF5}"/>
              </a:ext>
            </a:extLst>
          </p:cNvPr>
          <p:cNvSpPr txBox="1"/>
          <p:nvPr/>
        </p:nvSpPr>
        <p:spPr>
          <a:xfrm>
            <a:off x="5104920" y="2558636"/>
            <a:ext cx="1448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구독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FC5B36-ACE3-1F4E-A680-EF9A0AA20B4A}"/>
              </a:ext>
            </a:extLst>
          </p:cNvPr>
          <p:cNvSpPr txBox="1"/>
          <p:nvPr/>
        </p:nvSpPr>
        <p:spPr>
          <a:xfrm>
            <a:off x="3209814" y="1100885"/>
            <a:ext cx="2886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Rx</a:t>
            </a:r>
            <a:r>
              <a:rPr kumimoji="1" lang="ko-KR" altLang="en-US" sz="2000" b="1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에서 중요한 친구들</a:t>
            </a:r>
            <a:r>
              <a:rPr kumimoji="1" lang="en-US" altLang="ko-KR" sz="2000" b="1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!</a:t>
            </a:r>
            <a:endParaRPr kumimoji="1" lang="ko-KR" altLang="en-US" sz="2000" b="1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6489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CCA081-0479-ED4A-85A9-E7F6CBD9A47D}"/>
              </a:ext>
            </a:extLst>
          </p:cNvPr>
          <p:cNvSpPr/>
          <p:nvPr/>
        </p:nvSpPr>
        <p:spPr>
          <a:xfrm>
            <a:off x="892775" y="2685327"/>
            <a:ext cx="9873049" cy="386787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2891CE-2AD5-A049-9011-57B2F1AC7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E1DEBB-9465-6A4D-919B-AC9799673E0B}"/>
              </a:ext>
            </a:extLst>
          </p:cNvPr>
          <p:cNvSpPr txBox="1"/>
          <p:nvPr/>
        </p:nvSpPr>
        <p:spPr>
          <a:xfrm>
            <a:off x="783771" y="304800"/>
            <a:ext cx="1519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Subscribe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EEAFA-4634-6644-8E2B-28601BD32A43}"/>
              </a:ext>
            </a:extLst>
          </p:cNvPr>
          <p:cNvSpPr txBox="1"/>
          <p:nvPr/>
        </p:nvSpPr>
        <p:spPr>
          <a:xfrm>
            <a:off x="783771" y="1099751"/>
            <a:ext cx="8785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특정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Observable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을 구독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(subscribe)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해야 방출하는 이벤트 알림을 받을 수 있습니다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31342E-9035-3342-BB05-50799BE9A91C}"/>
              </a:ext>
            </a:extLst>
          </p:cNvPr>
          <p:cNvSpPr txBox="1"/>
          <p:nvPr/>
        </p:nvSpPr>
        <p:spPr>
          <a:xfrm>
            <a:off x="783771" y="1514810"/>
            <a:ext cx="8785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Subscribe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는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Observable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과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Observer</a:t>
            </a:r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를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연결해주는 역할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을 합니다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!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E1F360-3606-5B44-A5BD-996F7171B02A}"/>
              </a:ext>
            </a:extLst>
          </p:cNvPr>
          <p:cNvSpPr txBox="1"/>
          <p:nvPr/>
        </p:nvSpPr>
        <p:spPr>
          <a:xfrm>
            <a:off x="1604798" y="2862749"/>
            <a:ext cx="5820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요리사</a:t>
            </a:r>
            <a:r>
              <a:rPr kumimoji="1" lang="en-US" altLang="ko-KR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(Observable)</a:t>
            </a:r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는 음식</a:t>
            </a:r>
            <a:r>
              <a:rPr kumimoji="1" lang="en-US" altLang="ko-KR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(Event)</a:t>
            </a:r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을 만듭니다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72D865-A9CA-FA49-B1F1-1D831C361669}"/>
              </a:ext>
            </a:extLst>
          </p:cNvPr>
          <p:cNvSpPr txBox="1"/>
          <p:nvPr/>
        </p:nvSpPr>
        <p:spPr>
          <a:xfrm>
            <a:off x="1604798" y="3283303"/>
            <a:ext cx="8785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하지만 주문</a:t>
            </a:r>
            <a:r>
              <a:rPr kumimoji="1" lang="en-US" altLang="ko-KR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(Subscribe)</a:t>
            </a:r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을 하는 손님</a:t>
            </a:r>
            <a:r>
              <a:rPr kumimoji="1" lang="en-US" altLang="ko-KR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(Observer)</a:t>
            </a:r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이 없다면 요리를 만들지 않습니다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DC7E36-3A0D-8F42-A9F7-0787E81719E4}"/>
              </a:ext>
            </a:extLst>
          </p:cNvPr>
          <p:cNvSpPr txBox="1"/>
          <p:nvPr/>
        </p:nvSpPr>
        <p:spPr>
          <a:xfrm>
            <a:off x="1604799" y="4144809"/>
            <a:ext cx="777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주문을 한 손님에게 음식을 내어줍니다 </a:t>
            </a:r>
            <a:r>
              <a:rPr kumimoji="1" lang="en-US" altLang="ko-KR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(</a:t>
            </a:r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이벤트 방출</a:t>
            </a:r>
            <a:r>
              <a:rPr kumimoji="1" lang="en-US" altLang="ko-KR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)</a:t>
            </a:r>
            <a:endParaRPr kumimoji="1" lang="ko-KR" altLang="en-US" dirty="0">
              <a:ln>
                <a:solidFill>
                  <a:schemeClr val="accent2"/>
                </a:solidFill>
              </a:ln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E93939-15C0-E645-B061-1BA6D2100DC5}"/>
              </a:ext>
            </a:extLst>
          </p:cNvPr>
          <p:cNvSpPr txBox="1"/>
          <p:nvPr/>
        </p:nvSpPr>
        <p:spPr>
          <a:xfrm>
            <a:off x="1604798" y="4592050"/>
            <a:ext cx="777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손님은 음식을 먹고 기분이 좋아집니다 </a:t>
            </a:r>
            <a:r>
              <a:rPr kumimoji="1" lang="en-US" altLang="ko-KR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(</a:t>
            </a:r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해당 이벤트에 대한 반응</a:t>
            </a:r>
            <a:r>
              <a:rPr kumimoji="1" lang="en-US" altLang="ko-KR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)</a:t>
            </a:r>
            <a:endParaRPr kumimoji="1" lang="ko-KR" altLang="en-US" dirty="0">
              <a:ln>
                <a:solidFill>
                  <a:schemeClr val="accent2"/>
                </a:solidFill>
              </a:ln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AFADDD-1C6C-CA44-9E96-C25FD8485BBB}"/>
              </a:ext>
            </a:extLst>
          </p:cNvPr>
          <p:cNvSpPr txBox="1"/>
          <p:nvPr/>
        </p:nvSpPr>
        <p:spPr>
          <a:xfrm>
            <a:off x="1604799" y="5486534"/>
            <a:ext cx="8448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새로운 주문이 없다면 해당 손님을 위한 요리를 하지 않습니다 </a:t>
            </a:r>
            <a:r>
              <a:rPr kumimoji="1" lang="en-US" altLang="ko-KR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(</a:t>
            </a:r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더이상 이벤트 방출</a:t>
            </a:r>
            <a:r>
              <a:rPr kumimoji="1" lang="en-US" altLang="ko-KR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x)</a:t>
            </a:r>
            <a:endParaRPr kumimoji="1" lang="ko-KR" altLang="en-US" dirty="0">
              <a:ln>
                <a:solidFill>
                  <a:schemeClr val="accent2"/>
                </a:solidFill>
              </a:ln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D16CDA-B193-AD43-B6BB-6BEE623A1B62}"/>
              </a:ext>
            </a:extLst>
          </p:cNvPr>
          <p:cNvSpPr txBox="1"/>
          <p:nvPr/>
        </p:nvSpPr>
        <p:spPr>
          <a:xfrm>
            <a:off x="783771" y="2030498"/>
            <a:ext cx="2701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Rx</a:t>
            </a:r>
            <a:r>
              <a:rPr kumimoji="1"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에서 일반적인 흐름</a:t>
            </a:r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!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C23E52-3AFE-8E4D-A639-E4A2CEA278F0}"/>
              </a:ext>
            </a:extLst>
          </p:cNvPr>
          <p:cNvSpPr txBox="1"/>
          <p:nvPr/>
        </p:nvSpPr>
        <p:spPr>
          <a:xfrm>
            <a:off x="1604798" y="3724255"/>
            <a:ext cx="7314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손님이 들어와 테이블</a:t>
            </a:r>
            <a:r>
              <a:rPr kumimoji="1" lang="en-US" altLang="ko-KR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(</a:t>
            </a:r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메모리</a:t>
            </a:r>
            <a:r>
              <a:rPr kumimoji="1" lang="en-US" altLang="ko-KR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)</a:t>
            </a:r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에 앉습니다 </a:t>
            </a:r>
            <a:r>
              <a:rPr kumimoji="1" lang="en-US" altLang="ko-KR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(</a:t>
            </a:r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메모리 사용</a:t>
            </a:r>
            <a:r>
              <a:rPr kumimoji="1" lang="en-US" altLang="ko-KR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)</a:t>
            </a:r>
            <a:endParaRPr kumimoji="1" lang="ko-KR" altLang="en-US" dirty="0">
              <a:ln>
                <a:solidFill>
                  <a:schemeClr val="accent2"/>
                </a:solidFill>
              </a:ln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FC9832-3C99-CF43-BF23-809247B6CC4A}"/>
              </a:ext>
            </a:extLst>
          </p:cNvPr>
          <p:cNvSpPr txBox="1"/>
          <p:nvPr/>
        </p:nvSpPr>
        <p:spPr>
          <a:xfrm>
            <a:off x="1604799" y="5933775"/>
            <a:ext cx="8448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테이블을 치웁니다 </a:t>
            </a:r>
            <a:r>
              <a:rPr kumimoji="1" lang="en-US" altLang="ko-KR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(</a:t>
            </a:r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메모리 해제 </a:t>
            </a:r>
            <a:r>
              <a:rPr kumimoji="1" lang="en-US" altLang="ko-KR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-</a:t>
            </a:r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en-US" altLang="ko-KR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Dispose)</a:t>
            </a:r>
            <a:endParaRPr kumimoji="1" lang="ko-KR" altLang="en-US" dirty="0">
              <a:ln>
                <a:solidFill>
                  <a:schemeClr val="accent2"/>
                </a:solidFill>
              </a:ln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31264D-411B-A84B-8028-739C7B0ABC9C}"/>
              </a:ext>
            </a:extLst>
          </p:cNvPr>
          <p:cNvSpPr txBox="1"/>
          <p:nvPr/>
        </p:nvSpPr>
        <p:spPr>
          <a:xfrm>
            <a:off x="1604798" y="5039292"/>
            <a:ext cx="777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손님은 음식을 기다리는 동안 다른 일을 할 수 있습니다 </a:t>
            </a:r>
            <a:r>
              <a:rPr kumimoji="1" lang="en-US" altLang="ko-KR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(</a:t>
            </a:r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동시성</a:t>
            </a:r>
            <a:r>
              <a:rPr kumimoji="1" lang="en-US" altLang="ko-KR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,</a:t>
            </a:r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 비동기</a:t>
            </a:r>
            <a:r>
              <a:rPr kumimoji="1" lang="en-US" altLang="ko-KR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)</a:t>
            </a:r>
            <a:endParaRPr kumimoji="1" lang="ko-KR" altLang="en-US" dirty="0">
              <a:ln>
                <a:solidFill>
                  <a:schemeClr val="accent2"/>
                </a:solidFill>
              </a:ln>
              <a:latin typeface="CAFE24 SSURROUND AIR" pitchFamily="2" charset="-127"/>
              <a:ea typeface="CAFE24 SSURROUND AI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5520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2D393DE-4E6D-E146-9731-216ED0C96C14}"/>
              </a:ext>
            </a:extLst>
          </p:cNvPr>
          <p:cNvSpPr txBox="1"/>
          <p:nvPr/>
        </p:nvSpPr>
        <p:spPr>
          <a:xfrm>
            <a:off x="681679" y="2516177"/>
            <a:ext cx="10545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이벤트 시퀀스를 비동기적으로 생성하는 역할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(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항상 만들지 않고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,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손님이 주문을 했을 때 음식을 제조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)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C28997-9F8D-9F4E-9997-887AD10E09D8}"/>
              </a:ext>
            </a:extLst>
          </p:cNvPr>
          <p:cNvSpPr txBox="1"/>
          <p:nvPr/>
        </p:nvSpPr>
        <p:spPr>
          <a:xfrm>
            <a:off x="681678" y="3429000"/>
            <a:ext cx="539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이벤트를 발생시키는 것을 </a:t>
            </a:r>
            <a:r>
              <a:rPr kumimoji="1" lang="en-US" altLang="ko-KR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Emit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이라고 합니다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.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ECE264A-67F2-6245-BC1A-F3FA3D84B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79" y="1103045"/>
            <a:ext cx="10402856" cy="11131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A52F2E9-2397-1F46-A255-6BBAD08D5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D1E580-96B7-3F41-A045-B3C00D32081F}"/>
              </a:ext>
            </a:extLst>
          </p:cNvPr>
          <p:cNvSpPr txBox="1"/>
          <p:nvPr/>
        </p:nvSpPr>
        <p:spPr>
          <a:xfrm>
            <a:off x="783771" y="304800"/>
            <a:ext cx="1689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Observable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564181-A0DD-584C-9FF4-CDF34CF2D3C4}"/>
              </a:ext>
            </a:extLst>
          </p:cNvPr>
          <p:cNvSpPr txBox="1"/>
          <p:nvPr/>
        </p:nvSpPr>
        <p:spPr>
          <a:xfrm>
            <a:off x="681678" y="3882526"/>
            <a:ext cx="661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시퀀스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,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옵저버블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,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스트림은 같은 의미로 생각하시면 됩니다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DE2A9C-453C-3144-8EC0-95CBCA1D2E1B}"/>
              </a:ext>
            </a:extLst>
          </p:cNvPr>
          <p:cNvSpPr txBox="1"/>
          <p:nvPr/>
        </p:nvSpPr>
        <p:spPr>
          <a:xfrm>
            <a:off x="681678" y="2975474"/>
            <a:ext cx="854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이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Observable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을 통해 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값을 방출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할 수 있고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,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그 값을 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관찰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하고 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반응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할 수 있습니다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!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AFAAE4-57A5-D148-8512-C1C565A4BFF5}"/>
              </a:ext>
            </a:extLst>
          </p:cNvPr>
          <p:cNvSpPr txBox="1"/>
          <p:nvPr/>
        </p:nvSpPr>
        <p:spPr>
          <a:xfrm>
            <a:off x="681678" y="4336052"/>
            <a:ext cx="749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한 번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Observable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이 종료되면 더 이상 이벤트를 방출 시키지 않습니다</a:t>
            </a:r>
          </a:p>
        </p:txBody>
      </p:sp>
    </p:spTree>
    <p:extLst>
      <p:ext uri="{BB962C8B-B14F-4D97-AF65-F5344CB8AC3E}">
        <p14:creationId xmlns:p14="http://schemas.microsoft.com/office/powerpoint/2010/main" val="3294220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A52F2E9-2397-1F46-A255-6BBAD08D5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D1E580-96B7-3F41-A045-B3C00D32081F}"/>
              </a:ext>
            </a:extLst>
          </p:cNvPr>
          <p:cNvSpPr txBox="1"/>
          <p:nvPr/>
        </p:nvSpPr>
        <p:spPr>
          <a:xfrm>
            <a:off x="783771" y="304800"/>
            <a:ext cx="1689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Observable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5FCF33-B09A-614A-A0FA-AFC073A1EB75}"/>
              </a:ext>
            </a:extLst>
          </p:cNvPr>
          <p:cNvSpPr txBox="1"/>
          <p:nvPr/>
        </p:nvSpPr>
        <p:spPr>
          <a:xfrm>
            <a:off x="783771" y="1007759"/>
            <a:ext cx="471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Observable </a:t>
            </a:r>
            <a:r>
              <a:rPr kumimoji="1"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클래스 맛보기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9FA0E2-2D48-7249-9DB7-915FF9D38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360" y="1377091"/>
            <a:ext cx="10000450" cy="474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86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A52F2E9-2397-1F46-A255-6BBAD08D5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D1E580-96B7-3F41-A045-B3C00D32081F}"/>
              </a:ext>
            </a:extLst>
          </p:cNvPr>
          <p:cNvSpPr txBox="1"/>
          <p:nvPr/>
        </p:nvSpPr>
        <p:spPr>
          <a:xfrm>
            <a:off x="783771" y="304800"/>
            <a:ext cx="1689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Observable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B92DEF-F6FF-1C46-AFD9-A7638BC40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" y="966724"/>
            <a:ext cx="5641340" cy="28006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F67A5D-ABF3-B948-8F76-CFF7D5775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8982" y="1497076"/>
            <a:ext cx="6286500" cy="43942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2E0F92B-2409-9F4F-B235-3CA82F98B9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6518" y="4073652"/>
            <a:ext cx="40894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28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D2891CE-2AD5-A049-9011-57B2F1AC7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ABCD56-B50A-8D4D-9715-F9C5D779B605}"/>
              </a:ext>
            </a:extLst>
          </p:cNvPr>
          <p:cNvSpPr txBox="1"/>
          <p:nvPr/>
        </p:nvSpPr>
        <p:spPr>
          <a:xfrm>
            <a:off x="685800" y="1025611"/>
            <a:ext cx="209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Emit(</a:t>
            </a:r>
            <a:r>
              <a:rPr kumimoji="1"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이벤트 방출</a:t>
            </a:r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64DDB3-8502-8846-8870-4D20333B9D46}"/>
              </a:ext>
            </a:extLst>
          </p:cNvPr>
          <p:cNvSpPr txBox="1"/>
          <p:nvPr/>
        </p:nvSpPr>
        <p:spPr>
          <a:xfrm>
            <a:off x="685801" y="1617495"/>
            <a:ext cx="613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CAFE24 SSURROUND AIR" pitchFamily="2" charset="-127"/>
                <a:ea typeface="CAFE24 SSURROUND AIR" pitchFamily="2" charset="-127"/>
              </a:rPr>
              <a:t>Next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 : 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연속된 값들을 방출합니다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 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E8E408-19D8-864D-90F8-73D5B12B7FAC}"/>
              </a:ext>
            </a:extLst>
          </p:cNvPr>
          <p:cNvSpPr txBox="1"/>
          <p:nvPr/>
        </p:nvSpPr>
        <p:spPr>
          <a:xfrm>
            <a:off x="685801" y="2051620"/>
            <a:ext cx="7186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CAFE24 SSURROUND AIR" pitchFamily="2" charset="-127"/>
                <a:ea typeface="CAFE24 SSURROUND AIR" pitchFamily="2" charset="-127"/>
              </a:rPr>
              <a:t>Error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 : 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값 방출 중에 에러가 발생하면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Error</a:t>
            </a:r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를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방출하고 멈춥니다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0108E-695B-C046-A3EE-04CFA9755436}"/>
              </a:ext>
            </a:extLst>
          </p:cNvPr>
          <p:cNvSpPr txBox="1"/>
          <p:nvPr/>
        </p:nvSpPr>
        <p:spPr>
          <a:xfrm>
            <a:off x="685800" y="2485745"/>
            <a:ext cx="889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CAFE24 SSURROUND AIR" pitchFamily="2" charset="-127"/>
                <a:ea typeface="CAFE24 SSURROUND AIR" pitchFamily="2" charset="-127"/>
              </a:rPr>
              <a:t>Complete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 : 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모든 값을 방출하게 되면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Complete</a:t>
            </a:r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를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방출하고 종료합니다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.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18D1C3-B1B5-5B4E-AD67-83E586476201}"/>
              </a:ext>
            </a:extLst>
          </p:cNvPr>
          <p:cNvSpPr txBox="1"/>
          <p:nvPr/>
        </p:nvSpPr>
        <p:spPr>
          <a:xfrm>
            <a:off x="685800" y="2919870"/>
            <a:ext cx="889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(Error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와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Complete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중 한 개만 발생하며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,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이후에 </a:t>
            </a:r>
            <a:r>
              <a:rPr kumimoji="1" lang="en-US" altLang="ko-KR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Disposed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됩니다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)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A348A-FF0D-D14F-9E81-AEEF9C3F1BBD}"/>
              </a:ext>
            </a:extLst>
          </p:cNvPr>
          <p:cNvSpPr txBox="1"/>
          <p:nvPr/>
        </p:nvSpPr>
        <p:spPr>
          <a:xfrm>
            <a:off x="783771" y="304800"/>
            <a:ext cx="1689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Observable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718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D2891CE-2AD5-A049-9011-57B2F1AC7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3A348A-FF0D-D14F-9E81-AEEF9C3F1BBD}"/>
              </a:ext>
            </a:extLst>
          </p:cNvPr>
          <p:cNvSpPr txBox="1"/>
          <p:nvPr/>
        </p:nvSpPr>
        <p:spPr>
          <a:xfrm>
            <a:off x="783771" y="304800"/>
            <a:ext cx="1689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Observable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435239-8CEC-4E4E-BF34-DAB508252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0" y="939801"/>
            <a:ext cx="6114065" cy="24891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078B0E3-B0B2-234F-A540-3FAE4E20A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46" y="3565742"/>
            <a:ext cx="6114065" cy="299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46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D2891CE-2AD5-A049-9011-57B2F1AC7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E1DEBB-9465-6A4D-919B-AC9799673E0B}"/>
              </a:ext>
            </a:extLst>
          </p:cNvPr>
          <p:cNvSpPr txBox="1"/>
          <p:nvPr/>
        </p:nvSpPr>
        <p:spPr>
          <a:xfrm>
            <a:off x="783771" y="304800"/>
            <a:ext cx="16289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Disposable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01EB57-7F1D-5046-A830-00DCCD196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70" y="972691"/>
            <a:ext cx="7066293" cy="20890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89FE85-F3E9-7F42-A31D-47280E31807E}"/>
              </a:ext>
            </a:extLst>
          </p:cNvPr>
          <p:cNvSpPr txBox="1"/>
          <p:nvPr/>
        </p:nvSpPr>
        <p:spPr>
          <a:xfrm>
            <a:off x="783769" y="3236360"/>
            <a:ext cx="7589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Observable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을 구독할 때 리턴 타입이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Disposable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임을 알 수 있습니다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.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E7A702-7F5D-6B4F-91EC-10C2B6EF65AB}"/>
              </a:ext>
            </a:extLst>
          </p:cNvPr>
          <p:cNvSpPr txBox="1"/>
          <p:nvPr/>
        </p:nvSpPr>
        <p:spPr>
          <a:xfrm>
            <a:off x="783769" y="4314511"/>
            <a:ext cx="8893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스트림이 진행중일 때 직접 해제하고 싶다면 </a:t>
            </a:r>
            <a:r>
              <a:rPr kumimoji="1" lang="en-US" altLang="ko-KR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.dispose()</a:t>
            </a:r>
            <a:r>
              <a:rPr kumimoji="1" lang="ko-KR" altLang="en-US" b="1" dirty="0" err="1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를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 사용하여 해제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합니다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FD13D8-D8F7-A04F-9E91-145053D56586}"/>
              </a:ext>
            </a:extLst>
          </p:cNvPr>
          <p:cNvSpPr txBox="1"/>
          <p:nvPr/>
        </p:nvSpPr>
        <p:spPr>
          <a:xfrm>
            <a:off x="783769" y="3780354"/>
            <a:ext cx="7788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가이드 문서에 이 메모리를 직접 컨트롤을 해줘야 한다고 나와있습니다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.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0A5E17-66F2-E74C-BF47-4BAA8866873B}"/>
              </a:ext>
            </a:extLst>
          </p:cNvPr>
          <p:cNvSpPr txBox="1"/>
          <p:nvPr/>
        </p:nvSpPr>
        <p:spPr>
          <a:xfrm>
            <a:off x="783768" y="4848668"/>
            <a:ext cx="10485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여러 개의 구독이 있을 경우 각각의 구독이벤트를 컨트롤하는 것은 비효율적이기 때문에</a:t>
            </a:r>
            <a:r>
              <a:rPr kumimoji="1" lang="ko-KR" altLang="en-US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 </a:t>
            </a:r>
            <a:endParaRPr kumimoji="1" lang="en-US" altLang="ko-KR" dirty="0">
              <a:solidFill>
                <a:srgbClr val="C00000"/>
              </a:solidFill>
              <a:latin typeface="CAFE24 SSURROUND AIR" pitchFamily="2" charset="-127"/>
              <a:ea typeface="CAFE24 SSURROUND AIR" pitchFamily="2" charset="-127"/>
            </a:endParaRPr>
          </a:p>
          <a:p>
            <a:r>
              <a:rPr kumimoji="1" lang="en-US" altLang="ko-KR" b="1" dirty="0" err="1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DisposeBag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을 사용하여 관리합니다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.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2F1B3B-F8C2-9C40-9CC4-1C5A76E05920}"/>
              </a:ext>
            </a:extLst>
          </p:cNvPr>
          <p:cNvSpPr txBox="1"/>
          <p:nvPr/>
        </p:nvSpPr>
        <p:spPr>
          <a:xfrm>
            <a:off x="783768" y="5567324"/>
            <a:ext cx="9546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CAFE24 SSURROUND AIR" pitchFamily="2" charset="-127"/>
                <a:ea typeface="CAFE24 SSURROUND AIR" pitchFamily="2" charset="-127"/>
              </a:rPr>
              <a:t>Disposable : 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구독중인 객체의 메모리 할당을 해제하여 이벤트 구독을 중지하는 역할</a:t>
            </a:r>
            <a:endParaRPr kumimoji="1" lang="ko-KR" altLang="en-US" b="1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8F5159-D102-E14E-888C-8B61A9B8471C}"/>
              </a:ext>
            </a:extLst>
          </p:cNvPr>
          <p:cNvSpPr txBox="1"/>
          <p:nvPr/>
        </p:nvSpPr>
        <p:spPr>
          <a:xfrm>
            <a:off x="7850063" y="2751240"/>
            <a:ext cx="2309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400" dirty="0" err="1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ObservableType</a:t>
            </a:r>
            <a:r>
              <a:rPr lang="en" altLang="ko-KR" sz="14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</a:t>
            </a:r>
            <a:r>
              <a:rPr lang="ko-KR" altLang="en-US" sz="14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일부</a:t>
            </a:r>
            <a:endParaRPr lang="en" altLang="ko-KR" sz="1400"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775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A50A055-19F9-A644-ABBA-43605518B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3F739F-5368-DF43-8DBF-D6F3CCFCDC88}"/>
              </a:ext>
            </a:extLst>
          </p:cNvPr>
          <p:cNvSpPr txBox="1"/>
          <p:nvPr/>
        </p:nvSpPr>
        <p:spPr>
          <a:xfrm>
            <a:off x="783771" y="304800"/>
            <a:ext cx="14005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Operator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2E0513-4D2E-094C-886A-89B5B5DA4336}"/>
              </a:ext>
            </a:extLst>
          </p:cNvPr>
          <p:cNvSpPr txBox="1"/>
          <p:nvPr/>
        </p:nvSpPr>
        <p:spPr>
          <a:xfrm>
            <a:off x="783770" y="1010644"/>
            <a:ext cx="8822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Rx</a:t>
            </a:r>
            <a:r>
              <a:rPr kumimoji="1" lang="ko-KR" altLang="en-US" b="1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에서는 쉽게 </a:t>
            </a:r>
            <a:r>
              <a:rPr kumimoji="1" lang="en-US" altLang="ko-KR" b="1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Observable</a:t>
            </a:r>
            <a:r>
              <a:rPr kumimoji="1" lang="ko-KR" altLang="en-US" b="1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을 생성하고 변형하며 합치는 등 다양한 연산을 제공합니다</a:t>
            </a:r>
            <a:r>
              <a:rPr kumimoji="1" lang="en-US" altLang="ko-KR" b="1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!</a:t>
            </a:r>
            <a:endParaRPr kumimoji="1" lang="ko-KR" altLang="en-US" b="1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BC220-8307-D94A-A343-FE0372B7B381}"/>
              </a:ext>
            </a:extLst>
          </p:cNvPr>
          <p:cNvSpPr txBox="1"/>
          <p:nvPr/>
        </p:nvSpPr>
        <p:spPr>
          <a:xfrm>
            <a:off x="783771" y="1728744"/>
            <a:ext cx="6032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2E5597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Create</a:t>
            </a:r>
            <a:endParaRPr kumimoji="1" lang="ko-KR" altLang="en-US" sz="2000" b="1" dirty="0">
              <a:solidFill>
                <a:srgbClr val="2E5597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9D8835-EA00-2D4C-8A22-09C78E08C2C9}"/>
              </a:ext>
            </a:extLst>
          </p:cNvPr>
          <p:cNvSpPr txBox="1"/>
          <p:nvPr/>
        </p:nvSpPr>
        <p:spPr>
          <a:xfrm>
            <a:off x="783771" y="2178086"/>
            <a:ext cx="6032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2E5597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Transform</a:t>
            </a:r>
            <a:endParaRPr kumimoji="1" lang="ko-KR" altLang="en-US" sz="2000" b="1" dirty="0">
              <a:solidFill>
                <a:srgbClr val="2E5597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476E2C-213B-1141-966B-D3AE3DC00B07}"/>
              </a:ext>
            </a:extLst>
          </p:cNvPr>
          <p:cNvSpPr txBox="1"/>
          <p:nvPr/>
        </p:nvSpPr>
        <p:spPr>
          <a:xfrm>
            <a:off x="783771" y="2627428"/>
            <a:ext cx="6032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2E5597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Filter</a:t>
            </a:r>
            <a:endParaRPr kumimoji="1" lang="ko-KR" altLang="en-US" sz="2000" b="1" dirty="0">
              <a:solidFill>
                <a:srgbClr val="2E5597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374FEA-64E7-ED41-87BD-386088A84366}"/>
              </a:ext>
            </a:extLst>
          </p:cNvPr>
          <p:cNvSpPr txBox="1"/>
          <p:nvPr/>
        </p:nvSpPr>
        <p:spPr>
          <a:xfrm>
            <a:off x="783771" y="3028890"/>
            <a:ext cx="6032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2E5597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Combine</a:t>
            </a:r>
            <a:endParaRPr kumimoji="1" lang="ko-KR" altLang="en-US" sz="2000" b="1" dirty="0">
              <a:solidFill>
                <a:srgbClr val="2E5597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382C87-4BF3-EB45-9688-635F4F80A8DB}"/>
              </a:ext>
            </a:extLst>
          </p:cNvPr>
          <p:cNvSpPr txBox="1"/>
          <p:nvPr/>
        </p:nvSpPr>
        <p:spPr>
          <a:xfrm>
            <a:off x="2480457" y="1775344"/>
            <a:ext cx="7429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Observable</a:t>
            </a:r>
            <a:r>
              <a:rPr kumimoji="1" lang="ko-KR" altLang="en-US" sz="16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을 생성하는</a:t>
            </a:r>
            <a:r>
              <a:rPr kumimoji="1" lang="en-US" altLang="ko-KR" sz="16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Operator</a:t>
            </a:r>
            <a:endParaRPr kumimoji="1" lang="ko-KR" altLang="en-US" sz="1600"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BF379A-21A0-7A44-AED2-AA05464B7BE5}"/>
              </a:ext>
            </a:extLst>
          </p:cNvPr>
          <p:cNvSpPr txBox="1"/>
          <p:nvPr/>
        </p:nvSpPr>
        <p:spPr>
          <a:xfrm>
            <a:off x="2480457" y="2206952"/>
            <a:ext cx="7429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방출하는 결과 변환하는</a:t>
            </a:r>
            <a:r>
              <a:rPr kumimoji="1" lang="en-US" altLang="ko-KR" sz="16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Operator</a:t>
            </a:r>
            <a:endParaRPr kumimoji="1" lang="ko-KR" altLang="en-US" sz="1600"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A86316-AB9A-8647-8113-EA9D217DE06C}"/>
              </a:ext>
            </a:extLst>
          </p:cNvPr>
          <p:cNvSpPr txBox="1"/>
          <p:nvPr/>
        </p:nvSpPr>
        <p:spPr>
          <a:xfrm>
            <a:off x="2480457" y="2634896"/>
            <a:ext cx="7429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원하는 결과 값으로 필터링하는</a:t>
            </a:r>
            <a:r>
              <a:rPr kumimoji="1" lang="en-US" altLang="ko-KR" sz="16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Operator</a:t>
            </a:r>
            <a:endParaRPr kumimoji="1" lang="ko-KR" altLang="en-US" sz="1600"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5E7DA1-74F5-3F4B-AC99-160AE16B436D}"/>
              </a:ext>
            </a:extLst>
          </p:cNvPr>
          <p:cNvSpPr txBox="1"/>
          <p:nvPr/>
        </p:nvSpPr>
        <p:spPr>
          <a:xfrm>
            <a:off x="2480457" y="3070860"/>
            <a:ext cx="7429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두 </a:t>
            </a:r>
            <a:r>
              <a:rPr kumimoji="1" lang="en-US" altLang="ko-KR" sz="16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Observable</a:t>
            </a:r>
            <a:r>
              <a:rPr kumimoji="1" lang="ko-KR" altLang="en-US" sz="16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의 결과 값을 합치는 </a:t>
            </a:r>
            <a:r>
              <a:rPr kumimoji="1" lang="en-US" altLang="ko-KR" sz="16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Operator</a:t>
            </a:r>
            <a:endParaRPr kumimoji="1" lang="ko-KR" altLang="en-US" sz="1600"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2143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8D6AE8F-E31D-6843-B4E3-A1810CDF7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02531B-DF3B-994A-B5C4-CDA28A3A58A7}"/>
              </a:ext>
            </a:extLst>
          </p:cNvPr>
          <p:cNvSpPr txBox="1"/>
          <p:nvPr/>
        </p:nvSpPr>
        <p:spPr>
          <a:xfrm>
            <a:off x="783771" y="304800"/>
            <a:ext cx="1057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Index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747F1A-8E70-FC46-B793-240560B1C175}"/>
              </a:ext>
            </a:extLst>
          </p:cNvPr>
          <p:cNvSpPr txBox="1"/>
          <p:nvPr/>
        </p:nvSpPr>
        <p:spPr>
          <a:xfrm>
            <a:off x="914400" y="1198605"/>
            <a:ext cx="528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50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Rx?</a:t>
            </a:r>
            <a:endParaRPr kumimoji="1" lang="ko-KR" altLang="en-US" sz="2000" dirty="0">
              <a:solidFill>
                <a:schemeClr val="accent1">
                  <a:lumMod val="50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5AFEF8-5B66-F747-801B-D7252D145927}"/>
              </a:ext>
            </a:extLst>
          </p:cNvPr>
          <p:cNvSpPr txBox="1"/>
          <p:nvPr/>
        </p:nvSpPr>
        <p:spPr>
          <a:xfrm>
            <a:off x="914400" y="1639053"/>
            <a:ext cx="528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accent1">
                    <a:lumMod val="50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동기 </a:t>
            </a:r>
            <a:r>
              <a:rPr kumimoji="1" lang="en-US" altLang="ko-KR" sz="2000" dirty="0">
                <a:solidFill>
                  <a:schemeClr val="accent1">
                    <a:lumMod val="50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vs </a:t>
            </a:r>
            <a:r>
              <a:rPr kumimoji="1" lang="ko-KR" altLang="en-US" sz="2000" dirty="0">
                <a:solidFill>
                  <a:schemeClr val="accent1">
                    <a:lumMod val="50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비동기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FA23F8-4FDC-9E41-991E-CB1C19A05DE0}"/>
              </a:ext>
            </a:extLst>
          </p:cNvPr>
          <p:cNvSpPr txBox="1"/>
          <p:nvPr/>
        </p:nvSpPr>
        <p:spPr>
          <a:xfrm>
            <a:off x="914400" y="2079501"/>
            <a:ext cx="528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50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Keyword</a:t>
            </a:r>
            <a:endParaRPr kumimoji="1" lang="ko-KR" altLang="en-US" sz="2000" dirty="0">
              <a:solidFill>
                <a:schemeClr val="accent1">
                  <a:lumMod val="50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EC20B9-B54B-7543-845C-900B3908C80C}"/>
              </a:ext>
            </a:extLst>
          </p:cNvPr>
          <p:cNvSpPr txBox="1"/>
          <p:nvPr/>
        </p:nvSpPr>
        <p:spPr>
          <a:xfrm>
            <a:off x="914400" y="2519949"/>
            <a:ext cx="528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50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Observable</a:t>
            </a:r>
            <a:endParaRPr kumimoji="1" lang="ko-KR" altLang="en-US" sz="2000" dirty="0">
              <a:solidFill>
                <a:schemeClr val="accent1">
                  <a:lumMod val="50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ECF92C-3221-604A-945E-5C0F78088693}"/>
              </a:ext>
            </a:extLst>
          </p:cNvPr>
          <p:cNvSpPr txBox="1"/>
          <p:nvPr/>
        </p:nvSpPr>
        <p:spPr>
          <a:xfrm>
            <a:off x="914400" y="2960397"/>
            <a:ext cx="528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50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Subscribe</a:t>
            </a:r>
            <a:endParaRPr kumimoji="1" lang="ko-KR" altLang="en-US" sz="2000" dirty="0">
              <a:solidFill>
                <a:schemeClr val="accent1">
                  <a:lumMod val="50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57D3D-8852-3F43-B4C8-E2716977F997}"/>
              </a:ext>
            </a:extLst>
          </p:cNvPr>
          <p:cNvSpPr txBox="1"/>
          <p:nvPr/>
        </p:nvSpPr>
        <p:spPr>
          <a:xfrm>
            <a:off x="914400" y="3400845"/>
            <a:ext cx="528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50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Disposable</a:t>
            </a:r>
            <a:endParaRPr kumimoji="1" lang="ko-KR" altLang="en-US" sz="2000" dirty="0">
              <a:solidFill>
                <a:schemeClr val="accent1">
                  <a:lumMod val="50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D022E-2213-CD4F-AA8B-831EC9CF4092}"/>
              </a:ext>
            </a:extLst>
          </p:cNvPr>
          <p:cNvSpPr txBox="1"/>
          <p:nvPr/>
        </p:nvSpPr>
        <p:spPr>
          <a:xfrm>
            <a:off x="914400" y="3841293"/>
            <a:ext cx="528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50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Operator</a:t>
            </a:r>
            <a:endParaRPr kumimoji="1" lang="ko-KR" altLang="en-US" sz="2000" dirty="0">
              <a:solidFill>
                <a:schemeClr val="accent1">
                  <a:lumMod val="50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56A5F3-DFC0-C345-8A16-73D0FA34D0DE}"/>
              </a:ext>
            </a:extLst>
          </p:cNvPr>
          <p:cNvSpPr txBox="1"/>
          <p:nvPr/>
        </p:nvSpPr>
        <p:spPr>
          <a:xfrm>
            <a:off x="914400" y="4281741"/>
            <a:ext cx="528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50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Subject</a:t>
            </a:r>
            <a:endParaRPr kumimoji="1" lang="ko-KR" altLang="en-US" sz="2000" dirty="0">
              <a:solidFill>
                <a:schemeClr val="accent1">
                  <a:lumMod val="50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1F65F1-0AC9-E548-A607-72EF4DD0B874}"/>
              </a:ext>
            </a:extLst>
          </p:cNvPr>
          <p:cNvSpPr txBox="1"/>
          <p:nvPr/>
        </p:nvSpPr>
        <p:spPr>
          <a:xfrm>
            <a:off x="914400" y="4715356"/>
            <a:ext cx="528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50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Relay</a:t>
            </a:r>
            <a:endParaRPr kumimoji="1" lang="ko-KR" altLang="en-US" sz="2000" dirty="0">
              <a:solidFill>
                <a:schemeClr val="accent1">
                  <a:lumMod val="50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7942D6-477D-8241-9152-C525810832D6}"/>
              </a:ext>
            </a:extLst>
          </p:cNvPr>
          <p:cNvSpPr txBox="1"/>
          <p:nvPr/>
        </p:nvSpPr>
        <p:spPr>
          <a:xfrm>
            <a:off x="914400" y="5591378"/>
            <a:ext cx="528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50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Next Step Keyword</a:t>
            </a:r>
            <a:endParaRPr kumimoji="1" lang="ko-KR" altLang="en-US" sz="2000" dirty="0">
              <a:solidFill>
                <a:schemeClr val="accent1">
                  <a:lumMod val="50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79B93E-A857-6B40-AC24-7969C90BD2FF}"/>
              </a:ext>
            </a:extLst>
          </p:cNvPr>
          <p:cNvSpPr txBox="1"/>
          <p:nvPr/>
        </p:nvSpPr>
        <p:spPr>
          <a:xfrm>
            <a:off x="914400" y="5153367"/>
            <a:ext cx="528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50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Subject vs Relay</a:t>
            </a:r>
            <a:endParaRPr kumimoji="1" lang="ko-KR" altLang="en-US" sz="2000" dirty="0">
              <a:solidFill>
                <a:schemeClr val="accent1">
                  <a:lumMod val="50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2674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B93BAE-04AD-2045-8CB5-9C77059C641B}"/>
              </a:ext>
            </a:extLst>
          </p:cNvPr>
          <p:cNvSpPr txBox="1"/>
          <p:nvPr/>
        </p:nvSpPr>
        <p:spPr>
          <a:xfrm>
            <a:off x="752738" y="3881661"/>
            <a:ext cx="742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가장 기본적으로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Observable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을 생성하는 연산입니다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!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991A16-8197-9541-B9B6-10BC5FF5B5B9}"/>
              </a:ext>
            </a:extLst>
          </p:cNvPr>
          <p:cNvSpPr txBox="1"/>
          <p:nvPr/>
        </p:nvSpPr>
        <p:spPr>
          <a:xfrm>
            <a:off x="783771" y="4291622"/>
            <a:ext cx="742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동작을 직접 제어하고 싶을 경우에 사용합니다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3BD4BF-0145-D548-B887-9DCBD27B0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" y="1042538"/>
            <a:ext cx="8788373" cy="27193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12306D-5DE0-E940-8682-4DEAB3C9D2D0}"/>
              </a:ext>
            </a:extLst>
          </p:cNvPr>
          <p:cNvSpPr txBox="1"/>
          <p:nvPr/>
        </p:nvSpPr>
        <p:spPr>
          <a:xfrm>
            <a:off x="783771" y="304800"/>
            <a:ext cx="3646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Operator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Create(create)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0094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7EB2457-CB90-F840-8204-6FD7538D9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" y="999696"/>
            <a:ext cx="7823200" cy="3746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DF28637-E407-C64C-B18C-E308F8E59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789" y="3213787"/>
            <a:ext cx="2120182" cy="15324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D730B8-BB6F-B746-9281-335C491D2F72}"/>
              </a:ext>
            </a:extLst>
          </p:cNvPr>
          <p:cNvSpPr txBox="1"/>
          <p:nvPr/>
        </p:nvSpPr>
        <p:spPr>
          <a:xfrm>
            <a:off x="783771" y="304800"/>
            <a:ext cx="3646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Operator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Create(create)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2625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7F694-06DC-8240-B69F-F4ABC33A768C}"/>
              </a:ext>
            </a:extLst>
          </p:cNvPr>
          <p:cNvSpPr txBox="1"/>
          <p:nvPr/>
        </p:nvSpPr>
        <p:spPr>
          <a:xfrm>
            <a:off x="783771" y="304800"/>
            <a:ext cx="3293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Operator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Create(just)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2698F1-544D-8143-B842-D483EC604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" y="941948"/>
            <a:ext cx="8730932" cy="32842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321B5F-D3AB-DC4A-B43D-D0826DB69433}"/>
              </a:ext>
            </a:extLst>
          </p:cNvPr>
          <p:cNvSpPr txBox="1"/>
          <p:nvPr/>
        </p:nvSpPr>
        <p:spPr>
          <a:xfrm>
            <a:off x="783771" y="4365089"/>
            <a:ext cx="742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특정 항목을 하나만 간단하고 쉽게 생성 가능합니다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CB100F-5923-1248-8155-82FDD3BF2E28}"/>
              </a:ext>
            </a:extLst>
          </p:cNvPr>
          <p:cNvSpPr txBox="1"/>
          <p:nvPr/>
        </p:nvSpPr>
        <p:spPr>
          <a:xfrm>
            <a:off x="783771" y="4833714"/>
            <a:ext cx="742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하나의 인자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만 수용 가능합니다</a:t>
            </a:r>
          </a:p>
        </p:txBody>
      </p:sp>
    </p:spTree>
    <p:extLst>
      <p:ext uri="{BB962C8B-B14F-4D97-AF65-F5344CB8AC3E}">
        <p14:creationId xmlns:p14="http://schemas.microsoft.com/office/powerpoint/2010/main" val="3825765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0DE0901-F31F-1445-9027-E923D4F2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0" y="905670"/>
            <a:ext cx="9093145" cy="27148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AAD6FC-1D83-2642-B390-306D7B52F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987" y="2690855"/>
            <a:ext cx="3174928" cy="929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64CDBF-60F8-9340-9457-39F9A0533193}"/>
              </a:ext>
            </a:extLst>
          </p:cNvPr>
          <p:cNvSpPr txBox="1"/>
          <p:nvPr/>
        </p:nvSpPr>
        <p:spPr>
          <a:xfrm>
            <a:off x="783770" y="3723141"/>
            <a:ext cx="742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한 개의 인자를 받아 그 인자를 방출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!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5D1947-9559-FC47-80AA-A4630F5D8EEC}"/>
              </a:ext>
            </a:extLst>
          </p:cNvPr>
          <p:cNvSpPr txBox="1"/>
          <p:nvPr/>
        </p:nvSpPr>
        <p:spPr>
          <a:xfrm>
            <a:off x="783770" y="4092473"/>
            <a:ext cx="8656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그렇기 때문에 위 예시에서는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[1,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2,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3,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4]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라는 하나의 배열을 받아 그대로 방출합니다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8D1490-52E2-AB40-9EB8-0794DFCEEFE2}"/>
              </a:ext>
            </a:extLst>
          </p:cNvPr>
          <p:cNvSpPr txBox="1"/>
          <p:nvPr/>
        </p:nvSpPr>
        <p:spPr>
          <a:xfrm>
            <a:off x="783770" y="4564416"/>
            <a:ext cx="8656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(1</a:t>
            </a:r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부터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4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까지 순서대로 방출하지 않습니다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!)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6A0997-4CC7-5543-8E42-A90E8DD34BED}"/>
              </a:ext>
            </a:extLst>
          </p:cNvPr>
          <p:cNvSpPr txBox="1"/>
          <p:nvPr/>
        </p:nvSpPr>
        <p:spPr>
          <a:xfrm>
            <a:off x="783771" y="304800"/>
            <a:ext cx="3293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Operator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Create(just)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0522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7F694-06DC-8240-B69F-F4ABC33A768C}"/>
              </a:ext>
            </a:extLst>
          </p:cNvPr>
          <p:cNvSpPr txBox="1"/>
          <p:nvPr/>
        </p:nvSpPr>
        <p:spPr>
          <a:xfrm>
            <a:off x="783771" y="304800"/>
            <a:ext cx="3480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Operator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Create(From)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6CB9D5-50FE-A54A-8207-533D07A31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" y="940616"/>
            <a:ext cx="8520260" cy="3370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DDDF0F-FD0D-6445-90F7-DC02EA882531}"/>
              </a:ext>
            </a:extLst>
          </p:cNvPr>
          <p:cNvSpPr txBox="1"/>
          <p:nvPr/>
        </p:nvSpPr>
        <p:spPr>
          <a:xfrm>
            <a:off x="783771" y="4448349"/>
            <a:ext cx="742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배열의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element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들을 하나씩 순서대로 방출합니다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72241-41F7-9240-8649-8100F1B2A08A}"/>
              </a:ext>
            </a:extLst>
          </p:cNvPr>
          <p:cNvSpPr txBox="1"/>
          <p:nvPr/>
        </p:nvSpPr>
        <p:spPr>
          <a:xfrm>
            <a:off x="783771" y="4955238"/>
            <a:ext cx="742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그렇기 때문에 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배열만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올 수 있습니다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!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4049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33D3F98-F852-B84A-8934-FFA89FC7C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" y="960222"/>
            <a:ext cx="9037220" cy="24687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2E5E8C4-4255-5F4B-947E-DC585BF7D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908" y="1920617"/>
            <a:ext cx="2429083" cy="15083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5ACB73-D831-B744-8E88-27C8DA22B9D8}"/>
              </a:ext>
            </a:extLst>
          </p:cNvPr>
          <p:cNvSpPr txBox="1"/>
          <p:nvPr/>
        </p:nvSpPr>
        <p:spPr>
          <a:xfrm>
            <a:off x="783771" y="3586162"/>
            <a:ext cx="742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배열의 원소를 순서대로 방출하고 있습니다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(1,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2,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[3,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4])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9F9076-9C7D-434A-93E1-719F2D7DE7A4}"/>
              </a:ext>
            </a:extLst>
          </p:cNvPr>
          <p:cNvSpPr txBox="1"/>
          <p:nvPr/>
        </p:nvSpPr>
        <p:spPr>
          <a:xfrm>
            <a:off x="783771" y="4020062"/>
            <a:ext cx="742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From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인자는 배열만 올 수 있기 때문에 배열의 타입을 넣어줍니다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A50969-35BD-5148-B93E-B77C7AA6985C}"/>
              </a:ext>
            </a:extLst>
          </p:cNvPr>
          <p:cNvSpPr txBox="1"/>
          <p:nvPr/>
        </p:nvSpPr>
        <p:spPr>
          <a:xfrm>
            <a:off x="783771" y="304800"/>
            <a:ext cx="3480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Operator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Create(From)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076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C5BFA5-529D-3C4A-99C8-9379BFAF7BD5}"/>
              </a:ext>
            </a:extLst>
          </p:cNvPr>
          <p:cNvSpPr txBox="1"/>
          <p:nvPr/>
        </p:nvSpPr>
        <p:spPr>
          <a:xfrm>
            <a:off x="783771" y="3747475"/>
            <a:ext cx="742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파라미터로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전달한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element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들을 하나씩 방출합니다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35170A-662A-4048-930B-D9E1856B64E7}"/>
              </a:ext>
            </a:extLst>
          </p:cNvPr>
          <p:cNvSpPr txBox="1"/>
          <p:nvPr/>
        </p:nvSpPr>
        <p:spPr>
          <a:xfrm>
            <a:off x="783771" y="4249300"/>
            <a:ext cx="742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배열도 그대로 방출합니다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!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6522CE-082B-7647-BBCC-A8604DE01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" y="935552"/>
            <a:ext cx="9385840" cy="26794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677E472-E507-F341-9A5A-D6EC52001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022" y="2026541"/>
            <a:ext cx="4473577" cy="14438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2F1CE9-C6E7-B147-AB2B-09F69316A172}"/>
              </a:ext>
            </a:extLst>
          </p:cNvPr>
          <p:cNvSpPr txBox="1"/>
          <p:nvPr/>
        </p:nvSpPr>
        <p:spPr>
          <a:xfrm>
            <a:off x="783771" y="4751125"/>
            <a:ext cx="742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그렇다면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just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와 무슨 차이가 있을까요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?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31E467-DFB0-3F42-B2F0-9525900B19A1}"/>
              </a:ext>
            </a:extLst>
          </p:cNvPr>
          <p:cNvSpPr txBox="1"/>
          <p:nvPr/>
        </p:nvSpPr>
        <p:spPr>
          <a:xfrm>
            <a:off x="783771" y="304800"/>
            <a:ext cx="3079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Operator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Create(of)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8757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C5BFA5-529D-3C4A-99C8-9379BFAF7BD5}"/>
              </a:ext>
            </a:extLst>
          </p:cNvPr>
          <p:cNvSpPr txBox="1"/>
          <p:nvPr/>
        </p:nvSpPr>
        <p:spPr>
          <a:xfrm>
            <a:off x="783770" y="3728309"/>
            <a:ext cx="976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of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는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 just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와 다르게 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여러 개의 인자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를 넣을 수 있습니다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(from</a:t>
            </a:r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처럼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배열만 오는 것이 아닙니다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!)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35AACB0-3225-9F44-B9FB-1740BDB54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" y="935552"/>
            <a:ext cx="8883382" cy="26602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0CE202-8AE4-FF46-8A7D-999F392ADDFF}"/>
              </a:ext>
            </a:extLst>
          </p:cNvPr>
          <p:cNvSpPr txBox="1"/>
          <p:nvPr/>
        </p:nvSpPr>
        <p:spPr>
          <a:xfrm>
            <a:off x="783771" y="4219092"/>
            <a:ext cx="742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해당 인자들을 순서대로 방출합니다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3AAA797-89D0-7B46-892C-A333C097C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785" y="1765125"/>
            <a:ext cx="2661368" cy="18073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3F8D30-1D75-2F40-B2BA-44BEDFC3BDA6}"/>
              </a:ext>
            </a:extLst>
          </p:cNvPr>
          <p:cNvSpPr txBox="1"/>
          <p:nvPr/>
        </p:nvSpPr>
        <p:spPr>
          <a:xfrm>
            <a:off x="783771" y="304800"/>
            <a:ext cx="3079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Operator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Create(of)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64484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7F694-06DC-8240-B69F-F4ABC33A768C}"/>
              </a:ext>
            </a:extLst>
          </p:cNvPr>
          <p:cNvSpPr txBox="1"/>
          <p:nvPr/>
        </p:nvSpPr>
        <p:spPr>
          <a:xfrm>
            <a:off x="783771" y="304800"/>
            <a:ext cx="3922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Operator - Transform(map)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ADE615-0915-9444-8CD3-5EA1D7BE9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" y="986328"/>
            <a:ext cx="9149367" cy="35253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ADAA07-C18E-3045-A2A3-66BA9B13F029}"/>
              </a:ext>
            </a:extLst>
          </p:cNvPr>
          <p:cNvSpPr txBox="1"/>
          <p:nvPr/>
        </p:nvSpPr>
        <p:spPr>
          <a:xfrm>
            <a:off x="783771" y="4694933"/>
            <a:ext cx="742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각 항목에 함수를 적용하여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Observable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에서 방출되는 항목을 변환</a:t>
            </a:r>
          </a:p>
        </p:txBody>
      </p:sp>
    </p:spTree>
    <p:extLst>
      <p:ext uri="{BB962C8B-B14F-4D97-AF65-F5344CB8AC3E}">
        <p14:creationId xmlns:p14="http://schemas.microsoft.com/office/powerpoint/2010/main" val="3768286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FB2B4F-BE30-1540-9EA9-BFFBAC70D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" y="1000898"/>
            <a:ext cx="10102532" cy="18411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6A4FCBF-DDAB-A64F-A4FB-759D5AC4D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71" y="3039893"/>
            <a:ext cx="2885374" cy="23970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F4578B-1E48-664E-B8A0-2EADC5289BCA}"/>
              </a:ext>
            </a:extLst>
          </p:cNvPr>
          <p:cNvSpPr txBox="1"/>
          <p:nvPr/>
        </p:nvSpPr>
        <p:spPr>
          <a:xfrm>
            <a:off x="3825068" y="5098419"/>
            <a:ext cx="7685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latin typeface="CAFE24 SSURROUND AIR" pitchFamily="2" charset="-127"/>
                <a:ea typeface="CAFE24 SSURROUND AIR" pitchFamily="2" charset="-127"/>
              </a:rPr>
              <a:t>값이 </a:t>
            </a:r>
            <a:r>
              <a:rPr kumimoji="1" lang="en-US" altLang="ko-KR" sz="1600" dirty="0">
                <a:latin typeface="CAFE24 SSURROUND AIR" pitchFamily="2" charset="-127"/>
                <a:ea typeface="CAFE24 SSURROUND AIR" pitchFamily="2" charset="-127"/>
              </a:rPr>
              <a:t>1,</a:t>
            </a:r>
            <a:r>
              <a:rPr kumimoji="1" lang="ko-KR" altLang="en-US" sz="1600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en-US" altLang="ko-KR" sz="1600" dirty="0">
                <a:latin typeface="CAFE24 SSURROUND AIR" pitchFamily="2" charset="-127"/>
                <a:ea typeface="CAFE24 SSURROUND AIR" pitchFamily="2" charset="-127"/>
              </a:rPr>
              <a:t>2,</a:t>
            </a:r>
            <a:r>
              <a:rPr kumimoji="1" lang="ko-KR" altLang="en-US" sz="1600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en-US" altLang="ko-KR" sz="1600" dirty="0">
                <a:latin typeface="CAFE24 SSURROUND AIR" pitchFamily="2" charset="-127"/>
                <a:ea typeface="CAFE24 SSURROUND AIR" pitchFamily="2" charset="-127"/>
              </a:rPr>
              <a:t>3,</a:t>
            </a:r>
            <a:r>
              <a:rPr kumimoji="1" lang="ko-KR" altLang="en-US" sz="1600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en-US" altLang="ko-KR" sz="1600" dirty="0">
                <a:latin typeface="CAFE24 SSURROUND AIR" pitchFamily="2" charset="-127"/>
                <a:ea typeface="CAFE24 SSURROUND AIR" pitchFamily="2" charset="-127"/>
              </a:rPr>
              <a:t>4,</a:t>
            </a:r>
            <a:r>
              <a:rPr kumimoji="1" lang="ko-KR" altLang="en-US" sz="1600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en-US" altLang="ko-KR" sz="1600" dirty="0">
                <a:latin typeface="CAFE24 SSURROUND AIR" pitchFamily="2" charset="-127"/>
                <a:ea typeface="CAFE24 SSURROUND AIR" pitchFamily="2" charset="-127"/>
              </a:rPr>
              <a:t>5,</a:t>
            </a:r>
            <a:r>
              <a:rPr kumimoji="1" lang="ko-KR" altLang="en-US" sz="1600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en-US" altLang="ko-KR" sz="1600" dirty="0">
                <a:latin typeface="CAFE24 SSURROUND AIR" pitchFamily="2" charset="-127"/>
                <a:ea typeface="CAFE24 SSURROUND AIR" pitchFamily="2" charset="-127"/>
              </a:rPr>
              <a:t>6</a:t>
            </a:r>
            <a:r>
              <a:rPr kumimoji="1" lang="ko-KR" altLang="en-US" sz="1600" dirty="0">
                <a:latin typeface="CAFE24 SSURROUND AIR" pitchFamily="2" charset="-127"/>
                <a:ea typeface="CAFE24 SSURROUND AIR" pitchFamily="2" charset="-127"/>
              </a:rPr>
              <a:t>에서 </a:t>
            </a:r>
            <a:r>
              <a:rPr kumimoji="1" lang="en-US" altLang="ko-KR" sz="1600" dirty="0">
                <a:latin typeface="CAFE24 SSURROUND AIR" pitchFamily="2" charset="-127"/>
                <a:ea typeface="CAFE24 SSURROUND AIR" pitchFamily="2" charset="-127"/>
              </a:rPr>
              <a:t>false, true, false, true, false, true</a:t>
            </a:r>
            <a:r>
              <a:rPr kumimoji="1" lang="ko-KR" altLang="en-US" sz="1600" dirty="0">
                <a:latin typeface="CAFE24 SSURROUND AIR" pitchFamily="2" charset="-127"/>
                <a:ea typeface="CAFE24 SSURROUND AIR" pitchFamily="2" charset="-127"/>
              </a:rPr>
              <a:t>로 변했습니다</a:t>
            </a:r>
            <a:r>
              <a:rPr kumimoji="1" lang="en-US" altLang="ko-KR" sz="1600" dirty="0">
                <a:latin typeface="CAFE24 SSURROUND AIR" pitchFamily="2" charset="-127"/>
                <a:ea typeface="CAFE24 SSURROUND AIR" pitchFamily="2" charset="-127"/>
              </a:rPr>
              <a:t>!</a:t>
            </a:r>
            <a:endParaRPr kumimoji="1" lang="ko-KR" altLang="en-US" sz="1600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43B347-AD2C-AB45-BF8E-64DE5924873C}"/>
              </a:ext>
            </a:extLst>
          </p:cNvPr>
          <p:cNvSpPr txBox="1"/>
          <p:nvPr/>
        </p:nvSpPr>
        <p:spPr>
          <a:xfrm>
            <a:off x="783771" y="304800"/>
            <a:ext cx="3922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Operator - Transform(map)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1116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8B084FB-45FE-BC43-8DC9-0CFA51835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36E907-CB48-DE44-82EB-62E290300CF8}"/>
              </a:ext>
            </a:extLst>
          </p:cNvPr>
          <p:cNvSpPr txBox="1"/>
          <p:nvPr/>
        </p:nvSpPr>
        <p:spPr>
          <a:xfrm>
            <a:off x="783771" y="304800"/>
            <a:ext cx="736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Rx?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F4509F-FC65-D44E-8BB7-9D0B95F66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" y="1012443"/>
            <a:ext cx="6604687" cy="30943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5E5C89-D9E0-BF4D-970D-DA35F87B4E59}"/>
              </a:ext>
            </a:extLst>
          </p:cNvPr>
          <p:cNvSpPr txBox="1"/>
          <p:nvPr/>
        </p:nvSpPr>
        <p:spPr>
          <a:xfrm>
            <a:off x="685800" y="4240901"/>
            <a:ext cx="7284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00206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관찰 가능한 </a:t>
            </a:r>
            <a:r>
              <a:rPr kumimoji="1" lang="ko-KR" altLang="en-US" dirty="0">
                <a:solidFill>
                  <a:schemeClr val="accent2">
                    <a:lumMod val="50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스트림</a:t>
            </a:r>
            <a:r>
              <a:rPr kumimoji="1"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으로 </a:t>
            </a:r>
            <a:r>
              <a:rPr kumimoji="1" lang="ko-KR" altLang="en-US" dirty="0">
                <a:solidFill>
                  <a:schemeClr val="accent6">
                    <a:lumMod val="50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비동기 프로그래밍</a:t>
            </a:r>
            <a:r>
              <a:rPr kumimoji="1"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을 하기 위한 </a:t>
            </a:r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API !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11454E-66F9-5744-9DA9-AA3544FC64E2}"/>
              </a:ext>
            </a:extLst>
          </p:cNvPr>
          <p:cNvSpPr txBox="1"/>
          <p:nvPr/>
        </p:nvSpPr>
        <p:spPr>
          <a:xfrm>
            <a:off x="685799" y="4645312"/>
            <a:ext cx="3063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solidFill>
                  <a:srgbClr val="00206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RxSwift</a:t>
            </a:r>
            <a:r>
              <a:rPr kumimoji="1" lang="en-US" altLang="ko-KR" dirty="0">
                <a:solidFill>
                  <a:srgbClr val="00206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= Rx + Swift (?)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F5F4E2-069E-6243-8685-762E8DB7389C}"/>
              </a:ext>
            </a:extLst>
          </p:cNvPr>
          <p:cNvSpPr txBox="1"/>
          <p:nvPr/>
        </p:nvSpPr>
        <p:spPr>
          <a:xfrm>
            <a:off x="685799" y="5049723"/>
            <a:ext cx="8001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Swift</a:t>
            </a:r>
            <a:r>
              <a:rPr kumimoji="1"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전용 </a:t>
            </a:r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Rx</a:t>
            </a:r>
            <a:r>
              <a:rPr kumimoji="1"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로</a:t>
            </a:r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</a:t>
            </a:r>
            <a:r>
              <a:rPr kumimoji="1"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1" lang="en-US" altLang="ko-KR" dirty="0">
                <a:solidFill>
                  <a:srgbClr val="C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Reactive Programming</a:t>
            </a:r>
            <a:r>
              <a:rPr kumimoji="1"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을 돕기 위한 도구입니다</a:t>
            </a:r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04637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7F694-06DC-8240-B69F-F4ABC33A768C}"/>
              </a:ext>
            </a:extLst>
          </p:cNvPr>
          <p:cNvSpPr txBox="1"/>
          <p:nvPr/>
        </p:nvSpPr>
        <p:spPr>
          <a:xfrm>
            <a:off x="783771" y="304800"/>
            <a:ext cx="3300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Operator - Filter(filter)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531338-1D02-AC48-83A5-46750FE9F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" y="969701"/>
            <a:ext cx="8452272" cy="32711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2CAB32-4ED6-0043-8A72-2CDEB0D3BBC9}"/>
              </a:ext>
            </a:extLst>
          </p:cNvPr>
          <p:cNvSpPr txBox="1"/>
          <p:nvPr/>
        </p:nvSpPr>
        <p:spPr>
          <a:xfrm>
            <a:off x="783771" y="4407482"/>
            <a:ext cx="742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필터의 조건에 맞는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(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결과가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true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인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)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element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만 방출</a:t>
            </a:r>
          </a:p>
        </p:txBody>
      </p:sp>
    </p:spTree>
    <p:extLst>
      <p:ext uri="{BB962C8B-B14F-4D97-AF65-F5344CB8AC3E}">
        <p14:creationId xmlns:p14="http://schemas.microsoft.com/office/powerpoint/2010/main" val="42399229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0F4055-ED75-7848-9394-BD0441616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0" y="918027"/>
            <a:ext cx="9944915" cy="18481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AD0963F-DEBB-6C43-87A1-075A732FA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81" y="2946400"/>
            <a:ext cx="2688642" cy="17615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588E18-CDF0-5244-ADE4-4AD0C44023FB}"/>
              </a:ext>
            </a:extLst>
          </p:cNvPr>
          <p:cNvSpPr txBox="1"/>
          <p:nvPr/>
        </p:nvSpPr>
        <p:spPr>
          <a:xfrm>
            <a:off x="3655051" y="4338592"/>
            <a:ext cx="7685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Map</a:t>
            </a:r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처럼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모든 값을 출력하지 않고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,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조건에 맞는 값을 걸러냅니다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!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8E5D40-6823-7D40-9354-F7CDD98303B4}"/>
              </a:ext>
            </a:extLst>
          </p:cNvPr>
          <p:cNvSpPr txBox="1"/>
          <p:nvPr/>
        </p:nvSpPr>
        <p:spPr>
          <a:xfrm>
            <a:off x="783771" y="304800"/>
            <a:ext cx="3300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Operator - Filter(filter)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4030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7F694-06DC-8240-B69F-F4ABC33A768C}"/>
              </a:ext>
            </a:extLst>
          </p:cNvPr>
          <p:cNvSpPr txBox="1"/>
          <p:nvPr/>
        </p:nvSpPr>
        <p:spPr>
          <a:xfrm>
            <a:off x="783771" y="304800"/>
            <a:ext cx="2965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Chaining Operators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18F60E-3780-7C49-9C87-6245564AD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0" y="964685"/>
            <a:ext cx="7756335" cy="22092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455087-276C-A943-8DEE-550062EC391D}"/>
              </a:ext>
            </a:extLst>
          </p:cNvPr>
          <p:cNvSpPr txBox="1"/>
          <p:nvPr/>
        </p:nvSpPr>
        <p:spPr>
          <a:xfrm>
            <a:off x="783770" y="3340403"/>
            <a:ext cx="7512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Operator</a:t>
            </a:r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를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마치 체인처럼 계속 연결해서 사용할 수 있습니다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!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419982-4F98-0846-A0E2-220D6A2C3A6B}"/>
              </a:ext>
            </a:extLst>
          </p:cNvPr>
          <p:cNvSpPr txBox="1"/>
          <p:nvPr/>
        </p:nvSpPr>
        <p:spPr>
          <a:xfrm>
            <a:off x="783770" y="3735786"/>
            <a:ext cx="7512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그 이유는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Operator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는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Observable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에서 동작하며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3304F7-8BA9-9A4E-8E28-6539F5C9A683}"/>
              </a:ext>
            </a:extLst>
          </p:cNvPr>
          <p:cNvSpPr txBox="1"/>
          <p:nvPr/>
        </p:nvSpPr>
        <p:spPr>
          <a:xfrm>
            <a:off x="783770" y="4135232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Operator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의 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반환 타입이 </a:t>
            </a:r>
            <a:r>
              <a:rPr kumimoji="1" lang="en-US" altLang="ko-KR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Observable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이기 때문입니다</a:t>
            </a:r>
            <a:endParaRPr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1282EB-D29D-F242-BD09-CF8B71F3313F}"/>
              </a:ext>
            </a:extLst>
          </p:cNvPr>
          <p:cNvSpPr txBox="1"/>
          <p:nvPr/>
        </p:nvSpPr>
        <p:spPr>
          <a:xfrm>
            <a:off x="8727311" y="6308727"/>
            <a:ext cx="3345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Next Step : 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그 외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Operator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50743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7F694-06DC-8240-B69F-F4ABC33A768C}"/>
              </a:ext>
            </a:extLst>
          </p:cNvPr>
          <p:cNvSpPr txBox="1"/>
          <p:nvPr/>
        </p:nvSpPr>
        <p:spPr>
          <a:xfrm>
            <a:off x="783771" y="304800"/>
            <a:ext cx="2965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Chaining Operators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1282EB-D29D-F242-BD09-CF8B71F3313F}"/>
              </a:ext>
            </a:extLst>
          </p:cNvPr>
          <p:cNvSpPr txBox="1"/>
          <p:nvPr/>
        </p:nvSpPr>
        <p:spPr>
          <a:xfrm>
            <a:off x="8727311" y="6308727"/>
            <a:ext cx="3345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Next Step : 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그 외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Operator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A5D1DA-9DBB-CE47-8617-5A87EF222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0" y="3699642"/>
            <a:ext cx="5988559" cy="21818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8AFEC14-D4A3-2B40-815C-8BAFCE6EB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949" y="921300"/>
            <a:ext cx="4935967" cy="21818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83C9CAF-B363-D740-8C82-74336DD56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71" y="912980"/>
            <a:ext cx="5441896" cy="266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734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7F694-06DC-8240-B69F-F4ABC33A768C}"/>
              </a:ext>
            </a:extLst>
          </p:cNvPr>
          <p:cNvSpPr txBox="1"/>
          <p:nvPr/>
        </p:nvSpPr>
        <p:spPr>
          <a:xfrm>
            <a:off x="783771" y="304800"/>
            <a:ext cx="1208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Subject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06B33D-2C16-1D48-A375-41FBD8ADF021}"/>
              </a:ext>
            </a:extLst>
          </p:cNvPr>
          <p:cNvSpPr txBox="1"/>
          <p:nvPr/>
        </p:nvSpPr>
        <p:spPr>
          <a:xfrm>
            <a:off x="783771" y="1013254"/>
            <a:ext cx="5449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Subject = Observer</a:t>
            </a:r>
            <a:r>
              <a:rPr kumimoji="1"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+</a:t>
            </a:r>
            <a:r>
              <a:rPr kumimoji="1"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Observable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7C077-5F48-F84F-A426-B6B1C14DCC64}"/>
              </a:ext>
            </a:extLst>
          </p:cNvPr>
          <p:cNvSpPr txBox="1"/>
          <p:nvPr/>
        </p:nvSpPr>
        <p:spPr>
          <a:xfrm>
            <a:off x="783771" y="1592781"/>
            <a:ext cx="590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말 그대로 </a:t>
            </a:r>
            <a:r>
              <a:rPr kumimoji="1" lang="en-US" altLang="ko-KR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Observer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이면서 </a:t>
            </a:r>
            <a:r>
              <a:rPr kumimoji="1" lang="en-US" altLang="ko-KR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Observable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입니다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!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A6D23-6191-3248-AA9A-0BE911E2662D}"/>
              </a:ext>
            </a:extLst>
          </p:cNvPr>
          <p:cNvSpPr txBox="1"/>
          <p:nvPr/>
        </p:nvSpPr>
        <p:spPr>
          <a:xfrm>
            <a:off x="783771" y="2079975"/>
            <a:ext cx="6376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하나 이상의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Observable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을 구독할 수 있고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(Observer!)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4289BD-D170-CC40-BABA-DE8BBBF637BC}"/>
              </a:ext>
            </a:extLst>
          </p:cNvPr>
          <p:cNvSpPr txBox="1"/>
          <p:nvPr/>
        </p:nvSpPr>
        <p:spPr>
          <a:xfrm>
            <a:off x="783771" y="2567169"/>
            <a:ext cx="6376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원소를 방출할 수도 있습니다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(Observable!)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EDD57D-741E-C248-95EB-113D105CE2D5}"/>
              </a:ext>
            </a:extLst>
          </p:cNvPr>
          <p:cNvSpPr txBox="1"/>
          <p:nvPr/>
        </p:nvSpPr>
        <p:spPr>
          <a:xfrm>
            <a:off x="783771" y="3640436"/>
            <a:ext cx="3880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Publish Subject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D7493-D049-084F-9471-99C44339624B}"/>
              </a:ext>
            </a:extLst>
          </p:cNvPr>
          <p:cNvSpPr txBox="1"/>
          <p:nvPr/>
        </p:nvSpPr>
        <p:spPr>
          <a:xfrm>
            <a:off x="783771" y="4122325"/>
            <a:ext cx="3880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Behavior Subject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260BC5-5E4C-284A-9A60-E68D0F326C7B}"/>
              </a:ext>
            </a:extLst>
          </p:cNvPr>
          <p:cNvSpPr txBox="1"/>
          <p:nvPr/>
        </p:nvSpPr>
        <p:spPr>
          <a:xfrm>
            <a:off x="783771" y="4604214"/>
            <a:ext cx="3880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Replay Subject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3DFF8D-CF40-AC4D-92B3-2EB9ABC3AE5E}"/>
              </a:ext>
            </a:extLst>
          </p:cNvPr>
          <p:cNvSpPr txBox="1"/>
          <p:nvPr/>
        </p:nvSpPr>
        <p:spPr>
          <a:xfrm>
            <a:off x="801423" y="5086103"/>
            <a:ext cx="3880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Async Subject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21269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7F694-06DC-8240-B69F-F4ABC33A768C}"/>
              </a:ext>
            </a:extLst>
          </p:cNvPr>
          <p:cNvSpPr txBox="1"/>
          <p:nvPr/>
        </p:nvSpPr>
        <p:spPr>
          <a:xfrm>
            <a:off x="783771" y="304800"/>
            <a:ext cx="1208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Subject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70B3489-5109-4D40-A1BE-EA74235BB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0" y="969942"/>
            <a:ext cx="9945961" cy="50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044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7F694-06DC-8240-B69F-F4ABC33A768C}"/>
              </a:ext>
            </a:extLst>
          </p:cNvPr>
          <p:cNvSpPr txBox="1"/>
          <p:nvPr/>
        </p:nvSpPr>
        <p:spPr>
          <a:xfrm>
            <a:off x="783770" y="304800"/>
            <a:ext cx="4480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Subject - Publish Subject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CC9C39-5B05-8A4A-AE73-3D28FF925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0" y="975188"/>
            <a:ext cx="7013344" cy="38319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A69267-604B-0140-BD70-A4E90ABFEDC6}"/>
              </a:ext>
            </a:extLst>
          </p:cNvPr>
          <p:cNvSpPr txBox="1"/>
          <p:nvPr/>
        </p:nvSpPr>
        <p:spPr>
          <a:xfrm>
            <a:off x="783770" y="4979278"/>
            <a:ext cx="5572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구독 시점 이후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부터 이벤트를 방출합니다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68B833-25E0-124E-8DB1-2CB487C0F14C}"/>
              </a:ext>
            </a:extLst>
          </p:cNvPr>
          <p:cNvSpPr txBox="1"/>
          <p:nvPr/>
        </p:nvSpPr>
        <p:spPr>
          <a:xfrm>
            <a:off x="783770" y="5348610"/>
            <a:ext cx="5572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실시간 스트리밍 등에서 사용합니다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!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0328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7F694-06DC-8240-B69F-F4ABC33A768C}"/>
              </a:ext>
            </a:extLst>
          </p:cNvPr>
          <p:cNvSpPr txBox="1"/>
          <p:nvPr/>
        </p:nvSpPr>
        <p:spPr>
          <a:xfrm>
            <a:off x="783770" y="304800"/>
            <a:ext cx="4480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Subject - Publish Subject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A727FB-1CBF-224B-A718-1C2BC30DC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0" y="973836"/>
            <a:ext cx="8547100" cy="3429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3D8B680-78C4-F84C-8362-C44B7F8F2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028" y="2796405"/>
            <a:ext cx="2291842" cy="160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36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7F694-06DC-8240-B69F-F4ABC33A768C}"/>
              </a:ext>
            </a:extLst>
          </p:cNvPr>
          <p:cNvSpPr txBox="1"/>
          <p:nvPr/>
        </p:nvSpPr>
        <p:spPr>
          <a:xfrm>
            <a:off x="783770" y="304800"/>
            <a:ext cx="4480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Subject - Behavior Subject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D21038-0918-074D-88B7-0AA613E89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0" y="980855"/>
            <a:ext cx="7153711" cy="38877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67BCE0-628F-AE4E-9FF1-2D805ED9E412}"/>
              </a:ext>
            </a:extLst>
          </p:cNvPr>
          <p:cNvSpPr txBox="1"/>
          <p:nvPr/>
        </p:nvSpPr>
        <p:spPr>
          <a:xfrm>
            <a:off x="783770" y="4979278"/>
            <a:ext cx="8187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구독하게 되면 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가장 최근에 방출되었던 값을 받습니다</a:t>
            </a:r>
            <a:endParaRPr kumimoji="1" lang="ko-KR" altLang="en-US" b="1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7EA2D-E0B8-5B40-B8F2-C671C8C0D83D}"/>
              </a:ext>
            </a:extLst>
          </p:cNvPr>
          <p:cNvSpPr txBox="1"/>
          <p:nvPr/>
        </p:nvSpPr>
        <p:spPr>
          <a:xfrm>
            <a:off x="783770" y="5363220"/>
            <a:ext cx="6605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만약 최근에 방출한 값이 없다면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Default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값을 방출합니다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!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DE5CC1-164A-3748-BBFF-368EA1F0B3C9}"/>
              </a:ext>
            </a:extLst>
          </p:cNvPr>
          <p:cNvSpPr txBox="1"/>
          <p:nvPr/>
        </p:nvSpPr>
        <p:spPr>
          <a:xfrm>
            <a:off x="6701684" y="5378609"/>
            <a:ext cx="60980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600" dirty="0">
                <a:latin typeface="CAFE24 SSURROUND AIR" pitchFamily="2" charset="-127"/>
                <a:ea typeface="CAFE24 SSURROUND AIR" pitchFamily="2" charset="-127"/>
              </a:rPr>
              <a:t>(</a:t>
            </a:r>
            <a:r>
              <a:rPr kumimoji="1" lang="ko-KR" altLang="en-US" sz="1600" dirty="0">
                <a:latin typeface="CAFE24 SSURROUND AIR" pitchFamily="2" charset="-127"/>
                <a:ea typeface="CAFE24 SSURROUND AIR" pitchFamily="2" charset="-127"/>
              </a:rPr>
              <a:t>그렇기 때문에 </a:t>
            </a:r>
            <a:r>
              <a:rPr kumimoji="1" lang="en-US" altLang="ko-KR" sz="1600" dirty="0">
                <a:latin typeface="CAFE24 SSURROUND AIR" pitchFamily="2" charset="-127"/>
                <a:ea typeface="CAFE24 SSURROUND AIR" pitchFamily="2" charset="-127"/>
              </a:rPr>
              <a:t>Default</a:t>
            </a:r>
            <a:r>
              <a:rPr kumimoji="1" lang="ko-KR" altLang="en-US" sz="1600" dirty="0">
                <a:latin typeface="CAFE24 SSURROUND AIR" pitchFamily="2" charset="-127"/>
                <a:ea typeface="CAFE24 SSURROUND AIR" pitchFamily="2" charset="-127"/>
              </a:rPr>
              <a:t> 값이 필요한 </a:t>
            </a:r>
            <a:r>
              <a:rPr kumimoji="1" lang="en-US" altLang="ko-KR" sz="1600" dirty="0">
                <a:latin typeface="CAFE24 SSURROUND AIR" pitchFamily="2" charset="-127"/>
                <a:ea typeface="CAFE24 SSURROUND AIR" pitchFamily="2" charset="-127"/>
              </a:rPr>
              <a:t>subject</a:t>
            </a:r>
            <a:r>
              <a:rPr kumimoji="1" lang="ko-KR" altLang="en-US" sz="1600" dirty="0">
                <a:latin typeface="CAFE24 SSURROUND AIR" pitchFamily="2" charset="-127"/>
                <a:ea typeface="CAFE24 SSURROUND AIR" pitchFamily="2" charset="-127"/>
              </a:rPr>
              <a:t>입니다</a:t>
            </a:r>
            <a:r>
              <a:rPr kumimoji="1" lang="en-US" altLang="ko-KR" sz="1600" dirty="0">
                <a:latin typeface="CAFE24 SSURROUND AIR" pitchFamily="2" charset="-127"/>
                <a:ea typeface="CAFE24 SSURROUND AIR" pitchFamily="2" charset="-127"/>
              </a:rPr>
              <a:t>)</a:t>
            </a:r>
            <a:endParaRPr lang="ko-KR" altLang="en-US" sz="1600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D74152-982C-544B-8F5C-BF5251EA7A03}"/>
              </a:ext>
            </a:extLst>
          </p:cNvPr>
          <p:cNvSpPr txBox="1"/>
          <p:nvPr/>
        </p:nvSpPr>
        <p:spPr>
          <a:xfrm>
            <a:off x="783770" y="5762551"/>
            <a:ext cx="6605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항상 최신의 데이터로 유지해야 할 경우에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4363538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7F694-06DC-8240-B69F-F4ABC33A768C}"/>
              </a:ext>
            </a:extLst>
          </p:cNvPr>
          <p:cNvSpPr txBox="1"/>
          <p:nvPr/>
        </p:nvSpPr>
        <p:spPr>
          <a:xfrm>
            <a:off x="783770" y="304800"/>
            <a:ext cx="4480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Subject - Behavior Subject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05960EF-F2EB-794A-8114-CDA85E7A7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0" y="983996"/>
            <a:ext cx="8420100" cy="3225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3534088-DCB3-7B47-82AA-14C649FC2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876" y="2467714"/>
            <a:ext cx="2110994" cy="174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350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8B084FB-45FE-BC43-8DC9-0CFA51835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13FD39-D70E-0040-9E18-CD1936CA425A}"/>
              </a:ext>
            </a:extLst>
          </p:cNvPr>
          <p:cNvSpPr txBox="1"/>
          <p:nvPr/>
        </p:nvSpPr>
        <p:spPr>
          <a:xfrm>
            <a:off x="783771" y="1550284"/>
            <a:ext cx="10663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latin typeface="CAFE24 SSURROUND AIR" pitchFamily="2" charset="-127"/>
                <a:ea typeface="CAFE24 SSURROUND AIR" pitchFamily="2" charset="-127"/>
              </a:rPr>
              <a:t>(</a:t>
            </a:r>
            <a:r>
              <a:rPr kumimoji="1" lang="ko-KR" altLang="en-US" sz="1400" dirty="0">
                <a:latin typeface="CAFE24 SSURROUND AIR" pitchFamily="2" charset="-127"/>
                <a:ea typeface="CAFE24 SSURROUND AIR" pitchFamily="2" charset="-127"/>
              </a:rPr>
              <a:t>패러다임 </a:t>
            </a:r>
            <a:r>
              <a:rPr kumimoji="1" lang="en-US" altLang="ko-KR" sz="1400" dirty="0">
                <a:latin typeface="CAFE24 SSURROUND AIR" pitchFamily="2" charset="-127"/>
                <a:ea typeface="CAFE24 SSURROUND AIR" pitchFamily="2" charset="-127"/>
              </a:rPr>
              <a:t>:</a:t>
            </a:r>
            <a:r>
              <a:rPr kumimoji="1" lang="ko-KR" altLang="en-US" sz="1400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lang="ko-KR" altLang="en-US" sz="1400" dirty="0">
                <a:latin typeface="CAFE24 SSURROUND AIR" pitchFamily="2" charset="-127"/>
                <a:ea typeface="CAFE24 SSURROUND AIR" pitchFamily="2" charset="-127"/>
              </a:rPr>
              <a:t>한 시대의 사람들의 견해나 사고를 근본적으로 규정하고 있는 인식의 체계</a:t>
            </a:r>
            <a:r>
              <a:rPr lang="en-US" altLang="ko-KR" sz="1400" dirty="0">
                <a:latin typeface="CAFE24 SSURROUND AIR" pitchFamily="2" charset="-127"/>
                <a:ea typeface="CAFE24 SSURROUND AIR" pitchFamily="2" charset="-127"/>
              </a:rPr>
              <a:t>. </a:t>
            </a:r>
            <a:r>
              <a:rPr lang="ko-KR" altLang="en-US" sz="1400" dirty="0">
                <a:latin typeface="CAFE24 SSURROUND AIR" pitchFamily="2" charset="-127"/>
                <a:ea typeface="CAFE24 SSURROUND AIR" pitchFamily="2" charset="-127"/>
              </a:rPr>
              <a:t>또는</a:t>
            </a:r>
            <a:r>
              <a:rPr lang="en-US" altLang="ko-KR" sz="1400" dirty="0">
                <a:latin typeface="CAFE24 SSURROUND AIR" pitchFamily="2" charset="-127"/>
                <a:ea typeface="CAFE24 SSURROUND AIR" pitchFamily="2" charset="-127"/>
              </a:rPr>
              <a:t>, </a:t>
            </a:r>
            <a:r>
              <a:rPr lang="ko-KR" altLang="en-US" sz="1400" dirty="0">
                <a:latin typeface="CAFE24 SSURROUND AIR" pitchFamily="2" charset="-127"/>
                <a:ea typeface="CAFE24 SSURROUND AIR" pitchFamily="2" charset="-127"/>
              </a:rPr>
              <a:t>사물에 대한 </a:t>
            </a:r>
            <a:r>
              <a:rPr lang="ko-KR" altLang="en-US" sz="1400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이론적인 틀이나 체계</a:t>
            </a:r>
            <a:r>
              <a:rPr kumimoji="1" lang="en-US" altLang="ko-KR" sz="1400" dirty="0">
                <a:latin typeface="CAFE24 SSURROUND AIR" pitchFamily="2" charset="-127"/>
                <a:ea typeface="CAFE24 SSURROUND AIR" pitchFamily="2" charset="-127"/>
              </a:rPr>
              <a:t>)</a:t>
            </a:r>
            <a:endParaRPr kumimoji="1" lang="ko-KR" altLang="en-US" sz="1400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706F86-95C2-DB4A-A13D-069BFB0C2626}"/>
              </a:ext>
            </a:extLst>
          </p:cNvPr>
          <p:cNvSpPr txBox="1"/>
          <p:nvPr/>
        </p:nvSpPr>
        <p:spPr>
          <a:xfrm>
            <a:off x="783771" y="304800"/>
            <a:ext cx="736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Rx?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0FBB41-F328-934A-8DBC-45AD938B1767}"/>
              </a:ext>
            </a:extLst>
          </p:cNvPr>
          <p:cNvSpPr txBox="1"/>
          <p:nvPr/>
        </p:nvSpPr>
        <p:spPr>
          <a:xfrm>
            <a:off x="764059" y="1145894"/>
            <a:ext cx="2604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프로그래밍 패러다임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35E389-93DF-F041-A40C-5F022F5FB257}"/>
              </a:ext>
            </a:extLst>
          </p:cNvPr>
          <p:cNvSpPr txBox="1"/>
          <p:nvPr/>
        </p:nvSpPr>
        <p:spPr>
          <a:xfrm>
            <a:off x="1027129" y="3043836"/>
            <a:ext cx="618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객체지향 프로그래밍 </a:t>
            </a:r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(Object Oriented Programming)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1BEE7F-A722-CD45-BE0F-BC959BDC86D7}"/>
              </a:ext>
            </a:extLst>
          </p:cNvPr>
          <p:cNvSpPr txBox="1"/>
          <p:nvPr/>
        </p:nvSpPr>
        <p:spPr>
          <a:xfrm>
            <a:off x="1027130" y="3985490"/>
            <a:ext cx="618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함수형 프로그래밍 </a:t>
            </a:r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(</a:t>
            </a:r>
            <a:r>
              <a:rPr kumimoji="1" lang="en-US" altLang="ko-KR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Fuctional</a:t>
            </a:r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Programming)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050F02-57C1-EA4B-84D6-C3F5E07ABFDE}"/>
              </a:ext>
            </a:extLst>
          </p:cNvPr>
          <p:cNvSpPr txBox="1"/>
          <p:nvPr/>
        </p:nvSpPr>
        <p:spPr>
          <a:xfrm>
            <a:off x="1046841" y="4927144"/>
            <a:ext cx="618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반응형</a:t>
            </a:r>
            <a:r>
              <a:rPr kumimoji="1"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프로그래밍 </a:t>
            </a:r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(Reactive Programming)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74E150-801E-5E4A-9ED4-FBC9C41A8150}"/>
              </a:ext>
            </a:extLst>
          </p:cNvPr>
          <p:cNvSpPr txBox="1"/>
          <p:nvPr/>
        </p:nvSpPr>
        <p:spPr>
          <a:xfrm>
            <a:off x="764059" y="2016566"/>
            <a:ext cx="10683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프로그래밍에서도 마찬가지로 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어떤 것을 중심으로</a:t>
            </a:r>
            <a:r>
              <a:rPr kumimoji="1" lang="en-US" altLang="ko-KR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(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중요하게 생각하고</a:t>
            </a:r>
            <a:r>
              <a:rPr kumimoji="1" lang="en-US" altLang="ko-KR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)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개발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을 할지에 관한 체계를 말합니다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D72310-7F32-A14F-83E8-814AFBCE2E84}"/>
              </a:ext>
            </a:extLst>
          </p:cNvPr>
          <p:cNvSpPr txBox="1"/>
          <p:nvPr/>
        </p:nvSpPr>
        <p:spPr>
          <a:xfrm>
            <a:off x="1046841" y="5342774"/>
            <a:ext cx="10400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데이터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가 중심인 프로그래밍 패러다임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➔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비동기적 데이터 흐름의 추적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이 중요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A3BB09-E388-104D-BA53-2171C104B1AE}"/>
              </a:ext>
            </a:extLst>
          </p:cNvPr>
          <p:cNvSpPr txBox="1"/>
          <p:nvPr/>
        </p:nvSpPr>
        <p:spPr>
          <a:xfrm>
            <a:off x="1027130" y="4420826"/>
            <a:ext cx="8719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수학적 함수 계산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이 중심인 프로그래밍 패러다임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➔ 값의 연산 및 결과 도출이 중요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732416-377D-C24B-9993-6FDD4A0FD78E}"/>
              </a:ext>
            </a:extLst>
          </p:cNvPr>
          <p:cNvSpPr txBox="1"/>
          <p:nvPr/>
        </p:nvSpPr>
        <p:spPr>
          <a:xfrm>
            <a:off x="1046841" y="3481474"/>
            <a:ext cx="810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객체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가 중심인 프로그래밍 패러다임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➔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객체들의 관계와 </a:t>
            </a:r>
            <a:r>
              <a:rPr kumimoji="1" lang="ko-KR" altLang="en-US" dirty="0" err="1">
                <a:solidFill>
                  <a:schemeClr val="bg1">
                    <a:lumMod val="50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캡슐화가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중요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  <a:p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357A1-D3C3-4A4B-A273-AAEBB70D0A06}"/>
              </a:ext>
            </a:extLst>
          </p:cNvPr>
          <p:cNvSpPr txBox="1"/>
          <p:nvPr/>
        </p:nvSpPr>
        <p:spPr>
          <a:xfrm>
            <a:off x="6991109" y="6401849"/>
            <a:ext cx="5143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Next Step : 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각 프로그래밍 방식의 장단점과 개념</a:t>
            </a:r>
          </a:p>
        </p:txBody>
      </p:sp>
    </p:spTree>
    <p:extLst>
      <p:ext uri="{BB962C8B-B14F-4D97-AF65-F5344CB8AC3E}">
        <p14:creationId xmlns:p14="http://schemas.microsoft.com/office/powerpoint/2010/main" val="23506020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7F694-06DC-8240-B69F-F4ABC33A768C}"/>
              </a:ext>
            </a:extLst>
          </p:cNvPr>
          <p:cNvSpPr txBox="1"/>
          <p:nvPr/>
        </p:nvSpPr>
        <p:spPr>
          <a:xfrm>
            <a:off x="783770" y="304800"/>
            <a:ext cx="4480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Subject - Replay Subject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7BCCC9-099F-3448-AA02-698DB5523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69" y="976924"/>
            <a:ext cx="7359333" cy="41295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9417C4-BAD7-974F-A01E-C16B37BF5D53}"/>
              </a:ext>
            </a:extLst>
          </p:cNvPr>
          <p:cNvSpPr txBox="1"/>
          <p:nvPr/>
        </p:nvSpPr>
        <p:spPr>
          <a:xfrm>
            <a:off x="783768" y="5301049"/>
            <a:ext cx="9299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버퍼 사이즈 만큼의 이벤트를 저장</a:t>
            </a:r>
            <a:r>
              <a:rPr kumimoji="1" lang="ko-KR" altLang="en-US" b="1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후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,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구독 이후에 저장된 이벤트를 모두 방출합니다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A4B85F-C184-C247-AA0C-FFDC53770EB8}"/>
              </a:ext>
            </a:extLst>
          </p:cNvPr>
          <p:cNvSpPr txBox="1"/>
          <p:nvPr/>
        </p:nvSpPr>
        <p:spPr>
          <a:xfrm>
            <a:off x="783768" y="5718437"/>
            <a:ext cx="542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최근 </a:t>
            </a:r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검색어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리스트를 보여줄 경우에 유용합니다</a:t>
            </a:r>
          </a:p>
        </p:txBody>
      </p:sp>
    </p:spTree>
    <p:extLst>
      <p:ext uri="{BB962C8B-B14F-4D97-AF65-F5344CB8AC3E}">
        <p14:creationId xmlns:p14="http://schemas.microsoft.com/office/powerpoint/2010/main" val="38181571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7F694-06DC-8240-B69F-F4ABC33A768C}"/>
              </a:ext>
            </a:extLst>
          </p:cNvPr>
          <p:cNvSpPr txBox="1"/>
          <p:nvPr/>
        </p:nvSpPr>
        <p:spPr>
          <a:xfrm>
            <a:off x="783770" y="304800"/>
            <a:ext cx="4480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Subject - Replay Subject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662D222-CB9E-F148-9FA1-0A3AE3D31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0" y="883428"/>
            <a:ext cx="8674100" cy="36703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74DB784-4D10-5544-AF35-EBBB711CF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3274" y="2746786"/>
            <a:ext cx="1974596" cy="180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988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7F694-06DC-8240-B69F-F4ABC33A768C}"/>
              </a:ext>
            </a:extLst>
          </p:cNvPr>
          <p:cNvSpPr txBox="1"/>
          <p:nvPr/>
        </p:nvSpPr>
        <p:spPr>
          <a:xfrm>
            <a:off x="783770" y="304800"/>
            <a:ext cx="4480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Subject - Async Subject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D6588E-DB82-C54F-A3BC-A5E7F93CA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0" y="974442"/>
            <a:ext cx="7173981" cy="39817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DE4A40-1769-A64A-ADD6-DDBB8A1D7F2F}"/>
              </a:ext>
            </a:extLst>
          </p:cNvPr>
          <p:cNvSpPr txBox="1"/>
          <p:nvPr/>
        </p:nvSpPr>
        <p:spPr>
          <a:xfrm>
            <a:off x="783770" y="5127616"/>
            <a:ext cx="921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앞의 세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Subject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와 다르게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, </a:t>
            </a:r>
            <a:r>
              <a:rPr kumimoji="1" lang="en-US" altLang="ko-KR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Complete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하기 전까지</a:t>
            </a:r>
            <a:r>
              <a:rPr kumimoji="1" lang="ko-KR" altLang="en-US" b="1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어떠한 이벤트도 방출하지 않습니다</a:t>
            </a:r>
          </a:p>
        </p:txBody>
      </p:sp>
    </p:spTree>
    <p:extLst>
      <p:ext uri="{BB962C8B-B14F-4D97-AF65-F5344CB8AC3E}">
        <p14:creationId xmlns:p14="http://schemas.microsoft.com/office/powerpoint/2010/main" val="7485368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7F694-06DC-8240-B69F-F4ABC33A768C}"/>
              </a:ext>
            </a:extLst>
          </p:cNvPr>
          <p:cNvSpPr txBox="1"/>
          <p:nvPr/>
        </p:nvSpPr>
        <p:spPr>
          <a:xfrm>
            <a:off x="783770" y="304800"/>
            <a:ext cx="4480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Subject - Async Subject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841499-349D-164F-B5F0-5944C4A6A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0" y="974344"/>
            <a:ext cx="8026400" cy="3556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5AC1E0C-9740-4E46-9DC1-C8C4DA70A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7746" y="2976426"/>
            <a:ext cx="2122424" cy="155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3882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7F694-06DC-8240-B69F-F4ABC33A768C}"/>
              </a:ext>
            </a:extLst>
          </p:cNvPr>
          <p:cNvSpPr txBox="1"/>
          <p:nvPr/>
        </p:nvSpPr>
        <p:spPr>
          <a:xfrm>
            <a:off x="783771" y="304800"/>
            <a:ext cx="915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Relay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06B33D-2C16-1D48-A375-41FBD8ADF021}"/>
              </a:ext>
            </a:extLst>
          </p:cNvPr>
          <p:cNvSpPr txBox="1"/>
          <p:nvPr/>
        </p:nvSpPr>
        <p:spPr>
          <a:xfrm>
            <a:off x="783771" y="1013254"/>
            <a:ext cx="5449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Subject</a:t>
            </a:r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를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래핑하고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있는 </a:t>
            </a:r>
            <a:r>
              <a:rPr kumimoji="1" lang="en-US" altLang="ko-KR" dirty="0" err="1">
                <a:latin typeface="CAFE24 SSURROUND AIR" pitchFamily="2" charset="-127"/>
                <a:ea typeface="CAFE24 SSURROUND AIR" pitchFamily="2" charset="-127"/>
              </a:rPr>
              <a:t>RxRelay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의 클래스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7C077-5F48-F84F-A426-B6B1C14DCC64}"/>
              </a:ext>
            </a:extLst>
          </p:cNvPr>
          <p:cNvSpPr txBox="1"/>
          <p:nvPr/>
        </p:nvSpPr>
        <p:spPr>
          <a:xfrm>
            <a:off x="783771" y="1592781"/>
            <a:ext cx="9781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Subject</a:t>
            </a:r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를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래핑하고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있기 때문에 </a:t>
            </a:r>
            <a:r>
              <a:rPr kumimoji="1" lang="en-US" altLang="ko-KR" dirty="0" err="1">
                <a:latin typeface="CAFE24 SSURROUND AIR" pitchFamily="2" charset="-127"/>
                <a:ea typeface="CAFE24 SSURROUND AIR" pitchFamily="2" charset="-127"/>
              </a:rPr>
              <a:t>asObservable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을 사용하여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Subject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에 접근이 가능합니다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A6D23-6191-3248-AA9A-0BE911E2662D}"/>
              </a:ext>
            </a:extLst>
          </p:cNvPr>
          <p:cNvSpPr txBox="1"/>
          <p:nvPr/>
        </p:nvSpPr>
        <p:spPr>
          <a:xfrm>
            <a:off x="783770" y="2079975"/>
            <a:ext cx="8422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.next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이벤트만 사용이 가능하며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,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Subject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와 기능이 동일합니다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BC8F53-635E-3E4C-8617-3E4ECF511E5C}"/>
              </a:ext>
            </a:extLst>
          </p:cNvPr>
          <p:cNvSpPr txBox="1"/>
          <p:nvPr/>
        </p:nvSpPr>
        <p:spPr>
          <a:xfrm>
            <a:off x="783770" y="3429000"/>
            <a:ext cx="3880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Publish Relay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877E34-3E95-AF42-90A0-E0D0A36D79E2}"/>
              </a:ext>
            </a:extLst>
          </p:cNvPr>
          <p:cNvSpPr txBox="1"/>
          <p:nvPr/>
        </p:nvSpPr>
        <p:spPr>
          <a:xfrm>
            <a:off x="783770" y="3910889"/>
            <a:ext cx="3880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Behavior Relay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61554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7F694-06DC-8240-B69F-F4ABC33A768C}"/>
              </a:ext>
            </a:extLst>
          </p:cNvPr>
          <p:cNvSpPr txBox="1"/>
          <p:nvPr/>
        </p:nvSpPr>
        <p:spPr>
          <a:xfrm>
            <a:off x="783771" y="304800"/>
            <a:ext cx="1702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Relay - 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구조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87C5D00-BEAD-0942-AB77-2476D6BFC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54" y="1011438"/>
            <a:ext cx="10622692" cy="552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6908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7F694-06DC-8240-B69F-F4ABC33A768C}"/>
              </a:ext>
            </a:extLst>
          </p:cNvPr>
          <p:cNvSpPr txBox="1"/>
          <p:nvPr/>
        </p:nvSpPr>
        <p:spPr>
          <a:xfrm>
            <a:off x="783771" y="304800"/>
            <a:ext cx="3011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Relay - Publish Relay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BFF36E-E9F7-994F-8749-188637FE350E}"/>
              </a:ext>
            </a:extLst>
          </p:cNvPr>
          <p:cNvSpPr txBox="1"/>
          <p:nvPr/>
        </p:nvSpPr>
        <p:spPr>
          <a:xfrm>
            <a:off x="783771" y="5636682"/>
            <a:ext cx="6605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Publish Subject</a:t>
            </a:r>
            <a:r>
              <a:rPr kumimoji="1" lang="ko-KR" altLang="en-US" b="1" dirty="0" err="1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를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ko-KR" altLang="en-US" b="1" dirty="0" err="1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래핑</a:t>
            </a:r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한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클래스입니다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FEF925-E6F9-0F4D-9B65-5D20A592DDE3}"/>
              </a:ext>
            </a:extLst>
          </p:cNvPr>
          <p:cNvSpPr txBox="1"/>
          <p:nvPr/>
        </p:nvSpPr>
        <p:spPr>
          <a:xfrm>
            <a:off x="783771" y="6006014"/>
            <a:ext cx="582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그렇기 때문에 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구독 이후에 이벤트를 방출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합니다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39C5D0-1A5C-2946-A9FD-28D6F4CF2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" y="958746"/>
            <a:ext cx="8099854" cy="452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8562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7F694-06DC-8240-B69F-F4ABC33A768C}"/>
              </a:ext>
            </a:extLst>
          </p:cNvPr>
          <p:cNvSpPr txBox="1"/>
          <p:nvPr/>
        </p:nvSpPr>
        <p:spPr>
          <a:xfrm>
            <a:off x="783771" y="304800"/>
            <a:ext cx="3219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Relay - Behavior Relay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BFF36E-E9F7-994F-8749-188637FE350E}"/>
              </a:ext>
            </a:extLst>
          </p:cNvPr>
          <p:cNvSpPr txBox="1"/>
          <p:nvPr/>
        </p:nvSpPr>
        <p:spPr>
          <a:xfrm>
            <a:off x="783771" y="5642021"/>
            <a:ext cx="6605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Behavior Subject</a:t>
            </a:r>
            <a:r>
              <a:rPr kumimoji="1" lang="ko-KR" altLang="en-US" b="1" dirty="0" err="1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를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ko-KR" altLang="en-US" b="1" dirty="0" err="1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래핑</a:t>
            </a:r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한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클래스입니다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FEF925-E6F9-0F4D-9B65-5D20A592DDE3}"/>
              </a:ext>
            </a:extLst>
          </p:cNvPr>
          <p:cNvSpPr txBox="1"/>
          <p:nvPr/>
        </p:nvSpPr>
        <p:spPr>
          <a:xfrm>
            <a:off x="783771" y="6011353"/>
            <a:ext cx="6856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그렇기 때문에 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구독 이전의 가장 최신 이벤트를 방출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합니다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5B42B83-83F0-4B45-A8D4-9DA7A2531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" y="906545"/>
            <a:ext cx="8768001" cy="463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926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7F694-06DC-8240-B69F-F4ABC33A768C}"/>
              </a:ext>
            </a:extLst>
          </p:cNvPr>
          <p:cNvSpPr txBox="1"/>
          <p:nvPr/>
        </p:nvSpPr>
        <p:spPr>
          <a:xfrm>
            <a:off x="783771" y="304800"/>
            <a:ext cx="2377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Subject vs Relay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490148-6811-9A48-AA47-A31939C859CA}"/>
              </a:ext>
            </a:extLst>
          </p:cNvPr>
          <p:cNvSpPr txBox="1"/>
          <p:nvPr/>
        </p:nvSpPr>
        <p:spPr>
          <a:xfrm>
            <a:off x="783771" y="1087394"/>
            <a:ext cx="4293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Subject</a:t>
            </a:r>
            <a:endParaRPr kumimoji="1" lang="ko-KR" altLang="en-US" sz="20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0C2B0C-0624-394C-A564-B971B7BC2FA0}"/>
              </a:ext>
            </a:extLst>
          </p:cNvPr>
          <p:cNvSpPr txBox="1"/>
          <p:nvPr/>
        </p:nvSpPr>
        <p:spPr>
          <a:xfrm>
            <a:off x="783770" y="3028890"/>
            <a:ext cx="4293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Relay</a:t>
            </a:r>
            <a:endParaRPr kumimoji="1" lang="ko-KR" altLang="en-US" sz="20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74A6C6-E61C-EE4F-93B5-6A3084CC075D}"/>
              </a:ext>
            </a:extLst>
          </p:cNvPr>
          <p:cNvSpPr txBox="1"/>
          <p:nvPr/>
        </p:nvSpPr>
        <p:spPr>
          <a:xfrm>
            <a:off x="783770" y="1527273"/>
            <a:ext cx="648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.completed, .error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이벤트가 발생하면 구독이 종료됩니다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816729-54EC-4848-BF38-B70263F9996E}"/>
              </a:ext>
            </a:extLst>
          </p:cNvPr>
          <p:cNvSpPr txBox="1"/>
          <p:nvPr/>
        </p:nvSpPr>
        <p:spPr>
          <a:xfrm>
            <a:off x="783770" y="1896605"/>
            <a:ext cx="648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latin typeface="CAFE24 SSURROUND AIR" pitchFamily="2" charset="-127"/>
                <a:ea typeface="CAFE24 SSURROUND AIR" pitchFamily="2" charset="-127"/>
              </a:rPr>
              <a:t>RxSwift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의 클래스입니다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659B13-86A4-6140-8345-D5682C55E043}"/>
              </a:ext>
            </a:extLst>
          </p:cNvPr>
          <p:cNvSpPr txBox="1"/>
          <p:nvPr/>
        </p:nvSpPr>
        <p:spPr>
          <a:xfrm>
            <a:off x="783770" y="2297957"/>
            <a:ext cx="648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데이터를 추가할 경우 </a:t>
            </a:r>
            <a:r>
              <a:rPr kumimoji="1" lang="en-US" altLang="ko-KR" dirty="0" err="1">
                <a:latin typeface="CAFE24 SSURROUND AIR" pitchFamily="2" charset="-127"/>
                <a:ea typeface="CAFE24 SSURROUND AIR" pitchFamily="2" charset="-127"/>
              </a:rPr>
              <a:t>onNext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()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메소드를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사용합니다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.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D43A84-8227-6A4F-8111-452EEACB884A}"/>
              </a:ext>
            </a:extLst>
          </p:cNvPr>
          <p:cNvSpPr txBox="1"/>
          <p:nvPr/>
        </p:nvSpPr>
        <p:spPr>
          <a:xfrm>
            <a:off x="783770" y="3420028"/>
            <a:ext cx="648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.completed, .error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이벤트를 발생시키지 않습니다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CEFE6D-FD85-0946-BCF6-FF7F9D628679}"/>
              </a:ext>
            </a:extLst>
          </p:cNvPr>
          <p:cNvSpPr txBox="1"/>
          <p:nvPr/>
        </p:nvSpPr>
        <p:spPr>
          <a:xfrm>
            <a:off x="783770" y="4180498"/>
            <a:ext cx="648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latin typeface="CAFE24 SSURROUND AIR" pitchFamily="2" charset="-127"/>
                <a:ea typeface="CAFE24 SSURROUND AIR" pitchFamily="2" charset="-127"/>
              </a:rPr>
              <a:t>RxRelay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의 클래스입니다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950270-B809-1B43-ACDD-31AAEB777DD2}"/>
              </a:ext>
            </a:extLst>
          </p:cNvPr>
          <p:cNvSpPr txBox="1"/>
          <p:nvPr/>
        </p:nvSpPr>
        <p:spPr>
          <a:xfrm>
            <a:off x="783770" y="4581850"/>
            <a:ext cx="648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데이터를 추가할 경우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accept()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메소드를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사용합니다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49821A-962C-9F41-81D2-F3E0F55AEBDE}"/>
              </a:ext>
            </a:extLst>
          </p:cNvPr>
          <p:cNvSpPr txBox="1"/>
          <p:nvPr/>
        </p:nvSpPr>
        <p:spPr>
          <a:xfrm>
            <a:off x="783769" y="3779146"/>
            <a:ext cx="648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Dispose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 되기 전까지 동작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합니다 </a:t>
            </a:r>
            <a:r>
              <a:rPr kumimoji="1" lang="en-US" altLang="ko-KR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(UI Event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에 사용하기 적절</a:t>
            </a:r>
            <a:r>
              <a:rPr kumimoji="1" lang="en-US" altLang="ko-KR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)</a:t>
            </a:r>
            <a:endParaRPr kumimoji="1" lang="ko-KR" altLang="en-US" b="1" dirty="0">
              <a:solidFill>
                <a:srgbClr val="C00000"/>
              </a:solidFill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57322F-5FCB-3947-BA67-FB1046409717}"/>
              </a:ext>
            </a:extLst>
          </p:cNvPr>
          <p:cNvSpPr txBox="1"/>
          <p:nvPr/>
        </p:nvSpPr>
        <p:spPr>
          <a:xfrm>
            <a:off x="8639074" y="6292030"/>
            <a:ext cx="3348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Next Step : </a:t>
            </a:r>
            <a:r>
              <a:rPr kumimoji="1"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RxCocoa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의 특징</a:t>
            </a:r>
          </a:p>
        </p:txBody>
      </p:sp>
    </p:spTree>
    <p:extLst>
      <p:ext uri="{BB962C8B-B14F-4D97-AF65-F5344CB8AC3E}">
        <p14:creationId xmlns:p14="http://schemas.microsoft.com/office/powerpoint/2010/main" val="26899509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7F694-06DC-8240-B69F-F4ABC33A768C}"/>
              </a:ext>
            </a:extLst>
          </p:cNvPr>
          <p:cNvSpPr txBox="1"/>
          <p:nvPr/>
        </p:nvSpPr>
        <p:spPr>
          <a:xfrm>
            <a:off x="783771" y="304800"/>
            <a:ext cx="2761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Next Step Keyword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0E9907-6B6A-454C-9593-143335DB2AA4}"/>
              </a:ext>
            </a:extLst>
          </p:cNvPr>
          <p:cNvSpPr txBox="1"/>
          <p:nvPr/>
        </p:nvSpPr>
        <p:spPr>
          <a:xfrm>
            <a:off x="783771" y="1025610"/>
            <a:ext cx="7345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Another</a:t>
            </a:r>
            <a:r>
              <a:rPr kumimoji="1"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Operator (</a:t>
            </a:r>
            <a:r>
              <a:rPr kumimoji="1" lang="en-US" altLang="ko-KR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flatMap</a:t>
            </a:r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1" lang="en-US" altLang="ko-KR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combineLatest</a:t>
            </a:r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 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C50E97-464E-5B46-903F-C5984AED9263}"/>
              </a:ext>
            </a:extLst>
          </p:cNvPr>
          <p:cNvSpPr txBox="1"/>
          <p:nvPr/>
        </p:nvSpPr>
        <p:spPr>
          <a:xfrm>
            <a:off x="783770" y="2644294"/>
            <a:ext cx="3484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Schedular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6DB4A2-81B9-5147-A0A0-77890A30E5E1}"/>
              </a:ext>
            </a:extLst>
          </p:cNvPr>
          <p:cNvSpPr txBox="1"/>
          <p:nvPr/>
        </p:nvSpPr>
        <p:spPr>
          <a:xfrm>
            <a:off x="783770" y="2237335"/>
            <a:ext cx="4492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Traits (Single, Driver vs Signal)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B4BD9B-72D1-EE41-B527-D6D75E9CBF50}"/>
              </a:ext>
            </a:extLst>
          </p:cNvPr>
          <p:cNvSpPr txBox="1"/>
          <p:nvPr/>
        </p:nvSpPr>
        <p:spPr>
          <a:xfrm>
            <a:off x="783769" y="3447588"/>
            <a:ext cx="3484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Bind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CC07F5-9A3D-CA47-B6EC-EF6102B97CA2}"/>
              </a:ext>
            </a:extLst>
          </p:cNvPr>
          <p:cNvSpPr txBox="1"/>
          <p:nvPr/>
        </p:nvSpPr>
        <p:spPr>
          <a:xfrm>
            <a:off x="783770" y="1841000"/>
            <a:ext cx="889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Hot Observable vs Cold Observable (feat. How to convert Cold to Hot)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26FE37-01B4-5F4B-ADA3-BEA85707FCCD}"/>
              </a:ext>
            </a:extLst>
          </p:cNvPr>
          <p:cNvSpPr txBox="1"/>
          <p:nvPr/>
        </p:nvSpPr>
        <p:spPr>
          <a:xfrm>
            <a:off x="783769" y="4170871"/>
            <a:ext cx="3484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MVC Pattern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037859-4F6B-5141-8B9F-1CB569E15D9A}"/>
              </a:ext>
            </a:extLst>
          </p:cNvPr>
          <p:cNvSpPr txBox="1"/>
          <p:nvPr/>
        </p:nvSpPr>
        <p:spPr>
          <a:xfrm>
            <a:off x="783769" y="4577830"/>
            <a:ext cx="3484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MVVM Pattern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5ABC5F-EDA0-944A-B6A4-189BA1E72F54}"/>
              </a:ext>
            </a:extLst>
          </p:cNvPr>
          <p:cNvSpPr txBox="1"/>
          <p:nvPr/>
        </p:nvSpPr>
        <p:spPr>
          <a:xfrm>
            <a:off x="783769" y="3051253"/>
            <a:ext cx="3484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RxCocoa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6243FA-2DD8-4647-A501-755D1862E275}"/>
              </a:ext>
            </a:extLst>
          </p:cNvPr>
          <p:cNvSpPr txBox="1"/>
          <p:nvPr/>
        </p:nvSpPr>
        <p:spPr>
          <a:xfrm>
            <a:off x="783769" y="5301113"/>
            <a:ext cx="2521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ReactiveX</a:t>
            </a:r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(docs)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B8732D-E8B3-AF4C-908C-73F45A289AE1}"/>
              </a:ext>
            </a:extLst>
          </p:cNvPr>
          <p:cNvSpPr txBox="1"/>
          <p:nvPr/>
        </p:nvSpPr>
        <p:spPr>
          <a:xfrm>
            <a:off x="783769" y="5702715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chemeClr val="accent1"/>
                </a:solidFill>
                <a:latin typeface="CAFE24 SSURROUND AIR" pitchFamily="2" charset="-127"/>
                <a:ea typeface="CAFE24 SSURROUND AIR" pitchFamily="2" charset="-127"/>
              </a:rPr>
              <a:t>https</a:t>
            </a:r>
            <a:r>
              <a:rPr lang="ko-KR" altLang="en-US" dirty="0">
                <a:solidFill>
                  <a:schemeClr val="accent1"/>
                </a:solidFill>
                <a:latin typeface="CAFE24 SSURROUND AIR" pitchFamily="2" charset="-127"/>
                <a:ea typeface="CAFE24 SSURROUND AIR" pitchFamily="2" charset="-127"/>
              </a:rPr>
              <a:t>://</a:t>
            </a:r>
            <a:r>
              <a:rPr lang="ko-KR" altLang="en-US" dirty="0" err="1">
                <a:solidFill>
                  <a:schemeClr val="accent1"/>
                </a:solidFill>
                <a:latin typeface="CAFE24 SSURROUND AIR" pitchFamily="2" charset="-127"/>
                <a:ea typeface="CAFE24 SSURROUND AIR" pitchFamily="2" charset="-127"/>
              </a:rPr>
              <a:t>reactivex.io</a:t>
            </a:r>
            <a:r>
              <a:rPr lang="ko-KR" altLang="en-US" dirty="0">
                <a:solidFill>
                  <a:schemeClr val="accent1"/>
                </a:solidFill>
                <a:latin typeface="CAFE24 SSURROUND AIR" pitchFamily="2" charset="-127"/>
                <a:ea typeface="CAFE24 SSURROUND AIR" pitchFamily="2" charset="-127"/>
              </a:rPr>
              <a:t>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0E3769-75C5-8F40-A2B6-6A6EBE0BBD04}"/>
              </a:ext>
            </a:extLst>
          </p:cNvPr>
          <p:cNvSpPr txBox="1"/>
          <p:nvPr/>
        </p:nvSpPr>
        <p:spPr>
          <a:xfrm>
            <a:off x="783770" y="1433305"/>
            <a:ext cx="7345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observeOn</a:t>
            </a:r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vs </a:t>
            </a:r>
            <a:r>
              <a:rPr kumimoji="1" lang="en-US" altLang="ko-KR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subscribeOn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3060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81CCE0-854B-5142-B6F2-FAA94E59E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92870"/>
            <a:ext cx="8229600" cy="53590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3C01854-5D1F-4340-AD98-51F956F2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ACF40A-30A8-7D4D-9CCA-8500B1086A50}"/>
              </a:ext>
            </a:extLst>
          </p:cNvPr>
          <p:cNvSpPr txBox="1"/>
          <p:nvPr/>
        </p:nvSpPr>
        <p:spPr>
          <a:xfrm>
            <a:off x="783771" y="304800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동기 </a:t>
            </a:r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vs 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비동기</a:t>
            </a:r>
          </a:p>
        </p:txBody>
      </p:sp>
    </p:spTree>
    <p:extLst>
      <p:ext uri="{BB962C8B-B14F-4D97-AF65-F5344CB8AC3E}">
        <p14:creationId xmlns:p14="http://schemas.microsoft.com/office/powerpoint/2010/main" val="3761655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99ACF827-744F-3A45-A6A1-C111EAC0B2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356273"/>
              </p:ext>
            </p:extLst>
          </p:nvPr>
        </p:nvGraphicFramePr>
        <p:xfrm>
          <a:off x="740229" y="1229914"/>
          <a:ext cx="10515601" cy="23387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2">
                  <a:extLst>
                    <a:ext uri="{9D8B030D-6E8A-4147-A177-3AD203B41FA5}">
                      <a16:colId xmlns:a16="http://schemas.microsoft.com/office/drawing/2014/main" val="1824311730"/>
                    </a:ext>
                  </a:extLst>
                </a:gridCol>
                <a:gridCol w="5257799">
                  <a:extLst>
                    <a:ext uri="{9D8B030D-6E8A-4147-A177-3AD203B41FA5}">
                      <a16:colId xmlns:a16="http://schemas.microsoft.com/office/drawing/2014/main" val="3183156719"/>
                    </a:ext>
                  </a:extLst>
                </a:gridCol>
              </a:tblGrid>
              <a:tr h="511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b="0" i="0" dirty="0">
                          <a:latin typeface="CAFE24 SSURROUND AIR" pitchFamily="2" charset="-127"/>
                          <a:ea typeface="CAFE24 SSURROUND AIR" pitchFamily="2" charset="-127"/>
                        </a:rPr>
                        <a:t>동기 </a:t>
                      </a:r>
                      <a:r>
                        <a:rPr kumimoji="1" lang="en-US" altLang="ko-KR" dirty="0"/>
                        <a:t>(Sync)</a:t>
                      </a:r>
                      <a:endParaRPr kumimoji="1"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b="0" i="0" dirty="0">
                          <a:latin typeface="CAFE24 SSURROUND AIR" pitchFamily="2" charset="-127"/>
                          <a:ea typeface="CAFE24 SSURROUND AIR" pitchFamily="2" charset="-127"/>
                        </a:rPr>
                        <a:t>비동기</a:t>
                      </a:r>
                      <a:r>
                        <a:rPr kumimoji="1" lang="en-US" altLang="ko-KR" dirty="0"/>
                        <a:t> (Async)</a:t>
                      </a:r>
                      <a:endParaRPr kumimoji="1"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418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dirty="0">
                          <a:latin typeface="CAFE24 SSURROUND AIR" pitchFamily="2" charset="-127"/>
                          <a:ea typeface="CAFE24 SSURROUND AIR" pitchFamily="2" charset="-127"/>
                        </a:rPr>
                        <a:t>진행중인 작업이 끝날 때까지 대기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dirty="0">
                          <a:latin typeface="CAFE24 SSURROUND AIR" pitchFamily="2" charset="-127"/>
                          <a:ea typeface="CAFE24 SSURROUND AIR" pitchFamily="2" charset="-127"/>
                        </a:rPr>
                        <a:t>진행중인 작업을 기다리지 않고 새로운 작업을 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39307"/>
                  </a:ext>
                </a:extLst>
              </a:tr>
              <a:tr h="7306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dirty="0">
                          <a:latin typeface="CAFE24 SSURROUND AIR" pitchFamily="2" charset="-127"/>
                          <a:ea typeface="CAFE24 SSURROUND AIR" pitchFamily="2" charset="-127"/>
                        </a:rPr>
                        <a:t>설계와 결과를 예측하는 것이 쉽다는 장점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dirty="0">
                          <a:latin typeface="CAFE24 SSURROUND AIR" pitchFamily="2" charset="-127"/>
                          <a:ea typeface="CAFE24 SSURROUND AIR" pitchFamily="2" charset="-127"/>
                        </a:rPr>
                        <a:t>설계와 결과를 예측하는 것이 어렵다는 단점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440355"/>
                  </a:ext>
                </a:extLst>
              </a:tr>
              <a:tr h="7306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dirty="0">
                          <a:latin typeface="CAFE24 SSURROUND AIR" pitchFamily="2" charset="-127"/>
                          <a:ea typeface="CAFE24 SSURROUND AIR" pitchFamily="2" charset="-127"/>
                        </a:rPr>
                        <a:t>대기를 해야하는 단점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dirty="0">
                          <a:latin typeface="CAFE24 SSURROUND AIR" pitchFamily="2" charset="-127"/>
                          <a:ea typeface="CAFE24 SSURROUND AIR" pitchFamily="2" charset="-127"/>
                        </a:rPr>
                        <a:t>자원을 효율적으로 사용할 수 있다는 장점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1226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873558F8-84A3-AB41-8A93-580827029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9079A0-924C-4F4F-8CC5-1B72388096D6}"/>
              </a:ext>
            </a:extLst>
          </p:cNvPr>
          <p:cNvSpPr txBox="1"/>
          <p:nvPr/>
        </p:nvSpPr>
        <p:spPr>
          <a:xfrm>
            <a:off x="783771" y="304800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동기 </a:t>
            </a:r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vs 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비동기</a:t>
            </a:r>
          </a:p>
        </p:txBody>
      </p:sp>
    </p:spTree>
    <p:extLst>
      <p:ext uri="{BB962C8B-B14F-4D97-AF65-F5344CB8AC3E}">
        <p14:creationId xmlns:p14="http://schemas.microsoft.com/office/powerpoint/2010/main" val="2187553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8B084FB-45FE-BC43-8DC9-0CFA51835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FF603E-2F47-FA43-B1E1-CE6AAFB9881D}"/>
              </a:ext>
            </a:extLst>
          </p:cNvPr>
          <p:cNvSpPr txBox="1"/>
          <p:nvPr/>
        </p:nvSpPr>
        <p:spPr>
          <a:xfrm>
            <a:off x="802749" y="1582371"/>
            <a:ext cx="100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Reactive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Programming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된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API</a:t>
            </a:r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를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제공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-&gt;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명확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하고 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명시적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으로 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비동기 데이터 처리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가능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91663A-848E-034C-9CDD-830DA148BAE3}"/>
              </a:ext>
            </a:extLst>
          </p:cNvPr>
          <p:cNvSpPr txBox="1"/>
          <p:nvPr/>
        </p:nvSpPr>
        <p:spPr>
          <a:xfrm>
            <a:off x="783771" y="1981480"/>
            <a:ext cx="100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다양한 비동기 처리 방식을 통합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-&gt;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코드의 일관성 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제공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C0B988-17F4-0E43-BBEE-B83B760C5A55}"/>
              </a:ext>
            </a:extLst>
          </p:cNvPr>
          <p:cNvSpPr txBox="1"/>
          <p:nvPr/>
        </p:nvSpPr>
        <p:spPr>
          <a:xfrm>
            <a:off x="783771" y="2806394"/>
            <a:ext cx="100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콜백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지옥 탈출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!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E5CCF3-D029-C544-BC59-7E5845274829}"/>
              </a:ext>
            </a:extLst>
          </p:cNvPr>
          <p:cNvSpPr txBox="1"/>
          <p:nvPr/>
        </p:nvSpPr>
        <p:spPr>
          <a:xfrm>
            <a:off x="783771" y="2393937"/>
            <a:ext cx="100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깔끔한 코드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-&gt;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ko-KR" altLang="en-US" b="1" dirty="0" err="1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가독성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향상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F3D001-3DFE-2B48-99FC-B0C3C81E801B}"/>
              </a:ext>
            </a:extLst>
          </p:cNvPr>
          <p:cNvSpPr txBox="1"/>
          <p:nvPr/>
        </p:nvSpPr>
        <p:spPr>
          <a:xfrm>
            <a:off x="802749" y="1074916"/>
            <a:ext cx="5156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RxSwift</a:t>
            </a:r>
            <a:r>
              <a:rPr kumimoji="1" lang="ko-KR" altLang="en-US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를</a:t>
            </a:r>
            <a:r>
              <a:rPr kumimoji="1"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왜 사용할까</a:t>
            </a:r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?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0EA802-33C9-C049-B43D-21FC3F485DFE}"/>
              </a:ext>
            </a:extLst>
          </p:cNvPr>
          <p:cNvSpPr txBox="1"/>
          <p:nvPr/>
        </p:nvSpPr>
        <p:spPr>
          <a:xfrm>
            <a:off x="802749" y="4272584"/>
            <a:ext cx="898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FF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비동기 처리를 간단하고 좀 더 편리하게 다루기 위해 사용합니다</a:t>
            </a:r>
            <a:r>
              <a:rPr kumimoji="1" lang="en-US" altLang="ko-KR" sz="2400" dirty="0">
                <a:solidFill>
                  <a:srgbClr val="FF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!</a:t>
            </a:r>
            <a:endParaRPr kumimoji="1" lang="ko-KR" altLang="en-US" sz="2400" dirty="0">
              <a:solidFill>
                <a:srgbClr val="FF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702063-28C2-E142-9F1F-A30500D54FA8}"/>
              </a:ext>
            </a:extLst>
          </p:cNvPr>
          <p:cNvSpPr txBox="1"/>
          <p:nvPr/>
        </p:nvSpPr>
        <p:spPr>
          <a:xfrm>
            <a:off x="783771" y="304800"/>
            <a:ext cx="736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Rx?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729809-1570-3A42-849B-96B66C1ABA14}"/>
              </a:ext>
            </a:extLst>
          </p:cNvPr>
          <p:cNvSpPr txBox="1"/>
          <p:nvPr/>
        </p:nvSpPr>
        <p:spPr>
          <a:xfrm>
            <a:off x="7303624" y="6389750"/>
            <a:ext cx="478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Next Step : 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그 외에 비동기 처리하는 방법들</a:t>
            </a:r>
          </a:p>
        </p:txBody>
      </p:sp>
    </p:spTree>
    <p:extLst>
      <p:ext uri="{BB962C8B-B14F-4D97-AF65-F5344CB8AC3E}">
        <p14:creationId xmlns:p14="http://schemas.microsoft.com/office/powerpoint/2010/main" val="2115101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8B084FB-45FE-BC43-8DC9-0CFA51835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5702063-28C2-E142-9F1F-A30500D54FA8}"/>
              </a:ext>
            </a:extLst>
          </p:cNvPr>
          <p:cNvSpPr txBox="1"/>
          <p:nvPr/>
        </p:nvSpPr>
        <p:spPr>
          <a:xfrm>
            <a:off x="783771" y="304800"/>
            <a:ext cx="3880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Rx? - </a:t>
            </a:r>
            <a:r>
              <a:rPr kumimoji="1" lang="ko-KR" altLang="en-US" sz="2000" dirty="0" err="1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가독성과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명시적 표현</a:t>
            </a:r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(?)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ADAF85-E840-234B-AA4E-5435A8E21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" y="3833358"/>
            <a:ext cx="3926366" cy="19631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75EB0F3-7771-7345-8456-B5A729DDA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71" y="927099"/>
            <a:ext cx="9973272" cy="24774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19FC93-EFE4-3844-BCE7-812F344540F2}"/>
              </a:ext>
            </a:extLst>
          </p:cNvPr>
          <p:cNvSpPr txBox="1"/>
          <p:nvPr/>
        </p:nvSpPr>
        <p:spPr>
          <a:xfrm>
            <a:off x="783771" y="3449661"/>
            <a:ext cx="3666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일반적인 버튼 이벤트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5EBCA9-FE6B-EB44-970C-E5C1612D405F}"/>
              </a:ext>
            </a:extLst>
          </p:cNvPr>
          <p:cNvSpPr txBox="1"/>
          <p:nvPr/>
        </p:nvSpPr>
        <p:spPr>
          <a:xfrm>
            <a:off x="783771" y="5841684"/>
            <a:ext cx="3666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Rx</a:t>
            </a:r>
            <a:r>
              <a:rPr kumimoji="1" lang="ko-KR" altLang="en-US" sz="1600" dirty="0" err="1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를</a:t>
            </a:r>
            <a:r>
              <a:rPr kumimoji="1" lang="ko-KR" altLang="en-US" sz="16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사용한 버튼 이벤트</a:t>
            </a:r>
          </a:p>
        </p:txBody>
      </p:sp>
    </p:spTree>
    <p:extLst>
      <p:ext uri="{BB962C8B-B14F-4D97-AF65-F5344CB8AC3E}">
        <p14:creationId xmlns:p14="http://schemas.microsoft.com/office/powerpoint/2010/main" val="4091307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8B084FB-45FE-BC43-8DC9-0CFA51835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5702063-28C2-E142-9F1F-A30500D54FA8}"/>
              </a:ext>
            </a:extLst>
          </p:cNvPr>
          <p:cNvSpPr txBox="1"/>
          <p:nvPr/>
        </p:nvSpPr>
        <p:spPr>
          <a:xfrm>
            <a:off x="783771" y="304800"/>
            <a:ext cx="319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Rx? - 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코드 </a:t>
            </a:r>
            <a:r>
              <a:rPr kumimoji="1" lang="ko-KR" altLang="en-US" sz="2000" dirty="0" err="1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간결화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F10BF5-B92D-DB4A-8779-FFBBC0DAD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69" y="888999"/>
            <a:ext cx="10034919" cy="42891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EA29F7-3B0D-7A4E-B720-AB24E8FFEBC1}"/>
              </a:ext>
            </a:extLst>
          </p:cNvPr>
          <p:cNvSpPr txBox="1"/>
          <p:nvPr/>
        </p:nvSpPr>
        <p:spPr>
          <a:xfrm>
            <a:off x="783769" y="526411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일반적인 </a:t>
            </a:r>
            <a:r>
              <a:rPr kumimoji="1" lang="en-US" altLang="ko-KR" sz="1800" dirty="0" err="1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TableView</a:t>
            </a:r>
            <a:r>
              <a:rPr kumimoji="1" lang="en-US" altLang="ko-KR" sz="18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</a:t>
            </a:r>
            <a:r>
              <a:rPr kumimoji="1" lang="en-US" altLang="ko-KR" sz="1800" dirty="0" err="1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DataSource</a:t>
            </a:r>
            <a:r>
              <a:rPr kumimoji="1" lang="ko-KR" altLang="en-US" sz="18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연결</a:t>
            </a:r>
          </a:p>
        </p:txBody>
      </p:sp>
    </p:spTree>
    <p:extLst>
      <p:ext uri="{BB962C8B-B14F-4D97-AF65-F5344CB8AC3E}">
        <p14:creationId xmlns:p14="http://schemas.microsoft.com/office/powerpoint/2010/main" val="3360260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5649</TotalTime>
  <Words>1321</Words>
  <Application>Microsoft Macintosh PowerPoint</Application>
  <PresentationFormat>와이드스크린</PresentationFormat>
  <Paragraphs>221</Paragraphs>
  <Slides>49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4" baseType="lpstr">
      <vt:lpstr>맑은 고딕</vt:lpstr>
      <vt:lpstr>Cafe24 Ssurround</vt:lpstr>
      <vt:lpstr>CAFE24 SSURROUND AIR</vt:lpstr>
      <vt:lpstr>Arial</vt:lpstr>
      <vt:lpstr>Office 테마</vt:lpstr>
      <vt:lpstr>RxSwift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pine one</dc:creator>
  <cp:lastModifiedBy>pine one</cp:lastModifiedBy>
  <cp:revision>222</cp:revision>
  <dcterms:created xsi:type="dcterms:W3CDTF">2022-07-01T07:15:31Z</dcterms:created>
  <dcterms:modified xsi:type="dcterms:W3CDTF">2022-07-12T02:21:28Z</dcterms:modified>
</cp:coreProperties>
</file>